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5"/>
  </p:notesMasterIdLst>
  <p:sldIdLst>
    <p:sldId id="256" r:id="rId3"/>
    <p:sldId id="263" r:id="rId4"/>
    <p:sldId id="262" r:id="rId5"/>
    <p:sldId id="261" r:id="rId6"/>
    <p:sldId id="269" r:id="rId7"/>
    <p:sldId id="265" r:id="rId8"/>
    <p:sldId id="259" r:id="rId9"/>
    <p:sldId id="266" r:id="rId10"/>
    <p:sldId id="267" r:id="rId11"/>
    <p:sldId id="268"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6">
                <a:lumMod val="75000"/>
              </a:schemeClr>
            </a:solidFill>
          </c:spPr>
          <c:invertIfNegative val="0"/>
          <c:val>
            <c:numRef>
              <c:f>data!$F$8:$F$66</c:f>
              <c:numCache>
                <c:formatCode>#,##0</c:formatCode>
                <c:ptCount val="59"/>
                <c:pt idx="0">
                  <c:v>45</c:v>
                </c:pt>
                <c:pt idx="1">
                  <c:v>15</c:v>
                </c:pt>
                <c:pt idx="2">
                  <c:v>3</c:v>
                </c:pt>
                <c:pt idx="3">
                  <c:v>0</c:v>
                </c:pt>
                <c:pt idx="4">
                  <c:v>7</c:v>
                </c:pt>
                <c:pt idx="5">
                  <c:v>12</c:v>
                </c:pt>
                <c:pt idx="6">
                  <c:v>15</c:v>
                </c:pt>
                <c:pt idx="7">
                  <c:v>10</c:v>
                </c:pt>
                <c:pt idx="8">
                  <c:v>0</c:v>
                </c:pt>
                <c:pt idx="9">
                  <c:v>60</c:v>
                </c:pt>
                <c:pt idx="10">
                  <c:v>20</c:v>
                </c:pt>
                <c:pt idx="11">
                  <c:v>0</c:v>
                </c:pt>
                <c:pt idx="12">
                  <c:v>30</c:v>
                </c:pt>
                <c:pt idx="13">
                  <c:v>45</c:v>
                </c:pt>
                <c:pt idx="14">
                  <c:v>15</c:v>
                </c:pt>
                <c:pt idx="15">
                  <c:v>15</c:v>
                </c:pt>
                <c:pt idx="16">
                  <c:v>15</c:v>
                </c:pt>
                <c:pt idx="17">
                  <c:v>15</c:v>
                </c:pt>
                <c:pt idx="18">
                  <c:v>8</c:v>
                </c:pt>
                <c:pt idx="19">
                  <c:v>25</c:v>
                </c:pt>
                <c:pt idx="20">
                  <c:v>30</c:v>
                </c:pt>
                <c:pt idx="21">
                  <c:v>30</c:v>
                </c:pt>
                <c:pt idx="22">
                  <c:v>7</c:v>
                </c:pt>
                <c:pt idx="23">
                  <c:v>30</c:v>
                </c:pt>
                <c:pt idx="24">
                  <c:v>10</c:v>
                </c:pt>
                <c:pt idx="25">
                  <c:v>15</c:v>
                </c:pt>
                <c:pt idx="26">
                  <c:v>5</c:v>
                </c:pt>
                <c:pt idx="27">
                  <c:v>0</c:v>
                </c:pt>
                <c:pt idx="28">
                  <c:v>0</c:v>
                </c:pt>
                <c:pt idx="29">
                  <c:v>4</c:v>
                </c:pt>
                <c:pt idx="30">
                  <c:v>15</c:v>
                </c:pt>
                <c:pt idx="31">
                  <c:v>15</c:v>
                </c:pt>
                <c:pt idx="32">
                  <c:v>30</c:v>
                </c:pt>
                <c:pt idx="33">
                  <c:v>7</c:v>
                </c:pt>
                <c:pt idx="34">
                  <c:v>0</c:v>
                </c:pt>
                <c:pt idx="35">
                  <c:v>3</c:v>
                </c:pt>
                <c:pt idx="36">
                  <c:v>30</c:v>
                </c:pt>
                <c:pt idx="37">
                  <c:v>20</c:v>
                </c:pt>
                <c:pt idx="38">
                  <c:v>30</c:v>
                </c:pt>
                <c:pt idx="39">
                  <c:v>30</c:v>
                </c:pt>
                <c:pt idx="40">
                  <c:v>10</c:v>
                </c:pt>
                <c:pt idx="41">
                  <c:v>7</c:v>
                </c:pt>
                <c:pt idx="42">
                  <c:v>12</c:v>
                </c:pt>
                <c:pt idx="43">
                  <c:v>15</c:v>
                </c:pt>
                <c:pt idx="44">
                  <c:v>15</c:v>
                </c:pt>
                <c:pt idx="45">
                  <c:v>4</c:v>
                </c:pt>
                <c:pt idx="46">
                  <c:v>10</c:v>
                </c:pt>
                <c:pt idx="47">
                  <c:v>10</c:v>
                </c:pt>
                <c:pt idx="48">
                  <c:v>90</c:v>
                </c:pt>
                <c:pt idx="49">
                  <c:v>15</c:v>
                </c:pt>
                <c:pt idx="50">
                  <c:v>5</c:v>
                </c:pt>
                <c:pt idx="51">
                  <c:v>30</c:v>
                </c:pt>
                <c:pt idx="52">
                  <c:v>30</c:v>
                </c:pt>
                <c:pt idx="53">
                  <c:v>30</c:v>
                </c:pt>
                <c:pt idx="54">
                  <c:v>25</c:v>
                </c:pt>
                <c:pt idx="55">
                  <c:v>0</c:v>
                </c:pt>
                <c:pt idx="56">
                  <c:v>7</c:v>
                </c:pt>
                <c:pt idx="57">
                  <c:v>30</c:v>
                </c:pt>
                <c:pt idx="58">
                  <c:v>30</c:v>
                </c:pt>
              </c:numCache>
            </c:numRef>
          </c:val>
          <c:extLst>
            <c:ext xmlns:c16="http://schemas.microsoft.com/office/drawing/2014/chart" uri="{C3380CC4-5D6E-409C-BE32-E72D297353CC}">
              <c16:uniqueId val="{00000000-3B5E-4266-923A-535927B59E6E}"/>
            </c:ext>
          </c:extLst>
        </c:ser>
        <c:dLbls>
          <c:showLegendKey val="0"/>
          <c:showVal val="0"/>
          <c:showCatName val="0"/>
          <c:showSerName val="0"/>
          <c:showPercent val="0"/>
          <c:showBubbleSize val="0"/>
        </c:dLbls>
        <c:gapWidth val="75"/>
        <c:overlap val="-25"/>
        <c:axId val="450565104"/>
        <c:axId val="450563536"/>
      </c:barChart>
      <c:catAx>
        <c:axId val="450565104"/>
        <c:scaling>
          <c:orientation val="minMax"/>
        </c:scaling>
        <c:delete val="0"/>
        <c:axPos val="b"/>
        <c:title>
          <c:tx>
            <c:rich>
              <a:bodyPr/>
              <a:lstStyle/>
              <a:p>
                <a:pPr>
                  <a:defRPr sz="1600"/>
                </a:pPr>
                <a:r>
                  <a:rPr lang="en-US" sz="1600" dirty="0"/>
                  <a:t>No. of days taken to obtain registration certificate (average = 31 days)</a:t>
                </a:r>
              </a:p>
            </c:rich>
          </c:tx>
          <c:overlay val="0"/>
        </c:title>
        <c:majorTickMark val="none"/>
        <c:minorTickMark val="none"/>
        <c:tickLblPos val="nextTo"/>
        <c:crossAx val="450563536"/>
        <c:crosses val="autoZero"/>
        <c:auto val="1"/>
        <c:lblAlgn val="ctr"/>
        <c:lblOffset val="100"/>
        <c:noMultiLvlLbl val="0"/>
      </c:catAx>
      <c:valAx>
        <c:axId val="450563536"/>
        <c:scaling>
          <c:orientation val="minMax"/>
        </c:scaling>
        <c:delete val="0"/>
        <c:axPos val="l"/>
        <c:majorGridlines/>
        <c:title>
          <c:tx>
            <c:rich>
              <a:bodyPr rot="-5400000" vert="horz"/>
              <a:lstStyle/>
              <a:p>
                <a:pPr>
                  <a:defRPr sz="1400"/>
                </a:pPr>
                <a:r>
                  <a:rPr lang="en-US" sz="1400"/>
                  <a:t>No. of firms</a:t>
                </a:r>
              </a:p>
            </c:rich>
          </c:tx>
          <c:overlay val="0"/>
        </c:title>
        <c:numFmt formatCode="#,##0" sourceLinked="1"/>
        <c:majorTickMark val="none"/>
        <c:minorTickMark val="none"/>
        <c:tickLblPos val="nextTo"/>
        <c:spPr>
          <a:ln w="9525">
            <a:noFill/>
          </a:ln>
        </c:spPr>
        <c:crossAx val="450565104"/>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CA2922-2C96-4268-99B7-8C63EC19E5E6}" type="datetimeFigureOut">
              <a:rPr lang="en-US" smtClean="0"/>
              <a:t>7/28/2017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16949-8815-4987-9722-24939D2DC3B8}" type="slidenum">
              <a:rPr lang="en-US" smtClean="0"/>
              <a:t>‹#›</a:t>
            </a:fld>
            <a:endParaRPr lang="en-US"/>
          </a:p>
        </p:txBody>
      </p:sp>
    </p:spTree>
    <p:extLst>
      <p:ext uri="{BB962C8B-B14F-4D97-AF65-F5344CB8AC3E}">
        <p14:creationId xmlns:p14="http://schemas.microsoft.com/office/powerpoint/2010/main" val="3844214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685800"/>
            <a:ext cx="6094412" cy="3429000"/>
          </a:xfrm>
        </p:spPr>
      </p:sp>
      <p:sp>
        <p:nvSpPr>
          <p:cNvPr id="3" name="Notes Placeholder 2"/>
          <p:cNvSpPr>
            <a:spLocks noGrp="1"/>
          </p:cNvSpPr>
          <p:nvPr>
            <p:ph type="body" idx="1"/>
          </p:nvPr>
        </p:nvSpPr>
        <p:spPr/>
        <p:txBody>
          <a:bodyPr/>
          <a:lstStyle/>
          <a:p>
            <a:pPr>
              <a:lnSpc>
                <a:spcPct val="107000"/>
              </a:lnSpc>
              <a:spcAft>
                <a:spcPts val="791"/>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48FF618-DB46-4C7A-A010-ACA4E8A8EF44}"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089249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429EB7-F2C1-4E5D-996D-EBFE27109398}"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2589603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29EB7-F2C1-4E5D-996D-EBFE27109398}"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185821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29EB7-F2C1-4E5D-996D-EBFE27109398}"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784982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9"/>
            <a:ext cx="12192000" cy="176212"/>
          </a:xfrm>
          <a:prstGeom prst="rect">
            <a:avLst/>
          </a:prstGeom>
          <a:solidFill>
            <a:schemeClr val="bg2"/>
          </a:solidFill>
          <a:ln>
            <a:noFill/>
          </a:ln>
          <a:extLst/>
        </p:spPr>
        <p:txBody>
          <a:bodyPr/>
          <a:lstStyle/>
          <a:p>
            <a:pPr marL="115888" indent="-115888" fontAlgn="base">
              <a:spcBef>
                <a:spcPct val="50000"/>
              </a:spcBef>
              <a:spcAft>
                <a:spcPct val="0"/>
              </a:spcAft>
              <a:buFontTx/>
              <a:buChar char="•"/>
              <a:defRPr/>
            </a:pPr>
            <a:endParaRPr lang="en-US" sz="1300">
              <a:solidFill>
                <a:prstClr val="white"/>
              </a:solidFill>
              <a:latin typeface="Trebuchet MS" pitchFamily="34" charset="0"/>
              <a:ea typeface="MS PGothic" pitchFamily="34" charset="-128"/>
              <a:cs typeface="Arial" charset="0"/>
            </a:endParaRPr>
          </a:p>
        </p:txBody>
      </p:sp>
      <p:sp>
        <p:nvSpPr>
          <p:cNvPr id="2" name="Title 1"/>
          <p:cNvSpPr>
            <a:spLocks noGrp="1"/>
          </p:cNvSpPr>
          <p:nvPr>
            <p:ph type="title"/>
          </p:nvPr>
        </p:nvSpPr>
        <p:spPr>
          <a:xfrm>
            <a:off x="475915" y="301628"/>
            <a:ext cx="11282705"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465668" y="1598613"/>
            <a:ext cx="11303001"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p:cNvSpPr>
            <a:spLocks noGrp="1"/>
          </p:cNvSpPr>
          <p:nvPr>
            <p:ph type="ftr" sz="quarter" idx="14"/>
          </p:nvPr>
        </p:nvSpPr>
        <p:spPr/>
        <p:txBody>
          <a:bodyPr/>
          <a:lstStyle>
            <a:lvl1pPr>
              <a:defRPr/>
            </a:lvl1pPr>
          </a:lstStyle>
          <a:p>
            <a:pPr>
              <a:defRPr/>
            </a:pPr>
            <a:endParaRPr lang="en-US">
              <a:solidFill>
                <a:srgbClr val="000000">
                  <a:lumMod val="65000"/>
                  <a:lumOff val="35000"/>
                </a:srgbClr>
              </a:solidFill>
            </a:endParaRPr>
          </a:p>
        </p:txBody>
      </p:sp>
      <p:sp>
        <p:nvSpPr>
          <p:cNvPr id="6" name="Slide Number Placeholder 7"/>
          <p:cNvSpPr>
            <a:spLocks noGrp="1"/>
          </p:cNvSpPr>
          <p:nvPr>
            <p:ph type="sldNum" sz="quarter" idx="15"/>
          </p:nvPr>
        </p:nvSpPr>
        <p:spPr>
          <a:xfrm>
            <a:off x="11753940" y="-20635"/>
            <a:ext cx="423333" cy="365125"/>
          </a:xfrm>
        </p:spPr>
        <p:txBody>
          <a:bodyPr/>
          <a:lstStyle>
            <a:lvl1pPr>
              <a:defRPr/>
            </a:lvl1pPr>
          </a:lstStyle>
          <a:p>
            <a:pPr>
              <a:defRPr/>
            </a:pPr>
            <a:fld id="{FA7EC62D-EC00-4650-897C-4FC35325994A}" type="slidenum">
              <a:rPr lang="en-US"/>
              <a:pPr>
                <a:defRPr/>
              </a:pPr>
              <a:t>‹#›</a:t>
            </a:fld>
            <a:endParaRPr lang="en-US"/>
          </a:p>
        </p:txBody>
      </p:sp>
    </p:spTree>
    <p:extLst>
      <p:ext uri="{BB962C8B-B14F-4D97-AF65-F5344CB8AC3E}">
        <p14:creationId xmlns:p14="http://schemas.microsoft.com/office/powerpoint/2010/main" val="1776083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6828768-30B5-4E99-8CCB-27C97BAFE64D}"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3104967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828768-30B5-4E99-8CCB-27C97BAFE64D}"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3129505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828768-30B5-4E99-8CCB-27C97BAFE64D}"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2670600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6828768-30B5-4E99-8CCB-27C97BAFE64D}"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3185257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828768-30B5-4E99-8CCB-27C97BAFE64D}" type="datetimeFigureOut">
              <a:rPr lang="en-US" smtClean="0"/>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1835500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6828768-30B5-4E99-8CCB-27C97BAFE64D}" type="datetimeFigureOut">
              <a:rPr lang="en-US" smtClean="0"/>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143056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28768-30B5-4E99-8CCB-27C97BAFE64D}" type="datetimeFigureOut">
              <a:rPr lang="en-US" smtClean="0"/>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92306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429EB7-F2C1-4E5D-996D-EBFE27109398}"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36452752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828768-30B5-4E99-8CCB-27C97BAFE64D}"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933646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828768-30B5-4E99-8CCB-27C97BAFE64D}"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17662403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828768-30B5-4E99-8CCB-27C97BAFE64D}"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2360331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828768-30B5-4E99-8CCB-27C97BAFE64D}"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FA8FA-24FF-425A-AAE9-D25CBEEC0126}" type="slidenum">
              <a:rPr lang="en-US" smtClean="0"/>
              <a:t>‹#›</a:t>
            </a:fld>
            <a:endParaRPr lang="en-US"/>
          </a:p>
        </p:txBody>
      </p:sp>
    </p:spTree>
    <p:extLst>
      <p:ext uri="{BB962C8B-B14F-4D97-AF65-F5344CB8AC3E}">
        <p14:creationId xmlns:p14="http://schemas.microsoft.com/office/powerpoint/2010/main" val="32228902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9"/>
            <a:ext cx="12192000" cy="176212"/>
          </a:xfrm>
          <a:prstGeom prst="rect">
            <a:avLst/>
          </a:prstGeom>
          <a:solidFill>
            <a:schemeClr val="bg2"/>
          </a:solidFill>
          <a:ln>
            <a:noFill/>
          </a:ln>
          <a:extLst/>
        </p:spPr>
        <p:txBody>
          <a:bodyPr/>
          <a:lstStyle/>
          <a:p>
            <a:pPr marL="115888" indent="-115888" fontAlgn="base">
              <a:spcBef>
                <a:spcPct val="50000"/>
              </a:spcBef>
              <a:spcAft>
                <a:spcPct val="0"/>
              </a:spcAft>
              <a:buFontTx/>
              <a:buChar char="•"/>
              <a:defRPr/>
            </a:pPr>
            <a:endParaRPr lang="en-US" sz="1300">
              <a:solidFill>
                <a:prstClr val="white"/>
              </a:solidFill>
              <a:latin typeface="Trebuchet MS" pitchFamily="34" charset="0"/>
              <a:ea typeface="MS PGothic" pitchFamily="34" charset="-128"/>
              <a:cs typeface="Arial" charset="0"/>
            </a:endParaRPr>
          </a:p>
        </p:txBody>
      </p:sp>
      <p:sp>
        <p:nvSpPr>
          <p:cNvPr id="2" name="Title 1"/>
          <p:cNvSpPr>
            <a:spLocks noGrp="1"/>
          </p:cNvSpPr>
          <p:nvPr>
            <p:ph type="title"/>
          </p:nvPr>
        </p:nvSpPr>
        <p:spPr>
          <a:xfrm>
            <a:off x="475915" y="301628"/>
            <a:ext cx="11282705" cy="756707"/>
          </a:xfrm>
        </p:spPr>
        <p:txBody>
          <a:bodyPr/>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465668" y="1598613"/>
            <a:ext cx="11303001" cy="4613804"/>
          </a:xfrm>
        </p:spPr>
        <p:txBody>
          <a:bodyPr>
            <a:normAutofit/>
          </a:bodyPr>
          <a:lstStyle>
            <a:lvl1pPr>
              <a:lnSpc>
                <a:spcPct val="100000"/>
              </a:lnSpc>
              <a:spcBef>
                <a:spcPts val="2400"/>
              </a:spcBef>
              <a:tabLst>
                <a:tab pos="8402638" algn="r"/>
              </a:tabLst>
              <a:defRPr lang="en-US" sz="1600" smtClean="0"/>
            </a:lvl1pPr>
          </a:lstStyle>
          <a:p>
            <a:pPr lvl="0"/>
            <a:r>
              <a:rPr lang="en-US"/>
              <a:t>Click to edit Master text styles</a:t>
            </a:r>
          </a:p>
        </p:txBody>
      </p:sp>
      <p:sp>
        <p:nvSpPr>
          <p:cNvPr id="5" name="Footer Placeholder 5"/>
          <p:cNvSpPr>
            <a:spLocks noGrp="1"/>
          </p:cNvSpPr>
          <p:nvPr>
            <p:ph type="ftr" sz="quarter" idx="14"/>
          </p:nvPr>
        </p:nvSpPr>
        <p:spPr/>
        <p:txBody>
          <a:bodyPr/>
          <a:lstStyle>
            <a:lvl1pPr>
              <a:defRPr/>
            </a:lvl1pPr>
          </a:lstStyle>
          <a:p>
            <a:pPr>
              <a:defRPr/>
            </a:pPr>
            <a:endParaRPr lang="en-US">
              <a:solidFill>
                <a:srgbClr val="000000">
                  <a:lumMod val="65000"/>
                  <a:lumOff val="35000"/>
                </a:srgbClr>
              </a:solidFill>
            </a:endParaRPr>
          </a:p>
        </p:txBody>
      </p:sp>
      <p:sp>
        <p:nvSpPr>
          <p:cNvPr id="6" name="Slide Number Placeholder 7"/>
          <p:cNvSpPr>
            <a:spLocks noGrp="1"/>
          </p:cNvSpPr>
          <p:nvPr>
            <p:ph type="sldNum" sz="quarter" idx="15"/>
          </p:nvPr>
        </p:nvSpPr>
        <p:spPr>
          <a:xfrm>
            <a:off x="11753940" y="-20635"/>
            <a:ext cx="423333" cy="365125"/>
          </a:xfrm>
        </p:spPr>
        <p:txBody>
          <a:bodyPr/>
          <a:lstStyle>
            <a:lvl1pPr>
              <a:defRPr/>
            </a:lvl1pPr>
          </a:lstStyle>
          <a:p>
            <a:pPr>
              <a:defRPr/>
            </a:pPr>
            <a:fld id="{FA7EC62D-EC00-4650-897C-4FC35325994A}" type="slidenum">
              <a:rPr lang="en-US"/>
              <a:pPr>
                <a:defRPr/>
              </a:pPr>
              <a:t>‹#›</a:t>
            </a:fld>
            <a:endParaRPr lang="en-US"/>
          </a:p>
        </p:txBody>
      </p:sp>
    </p:spTree>
    <p:extLst>
      <p:ext uri="{BB962C8B-B14F-4D97-AF65-F5344CB8AC3E}">
        <p14:creationId xmlns:p14="http://schemas.microsoft.com/office/powerpoint/2010/main" val="22444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429EB7-F2C1-4E5D-996D-EBFE27109398}" type="datetimeFigureOut">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402697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429EB7-F2C1-4E5D-996D-EBFE27109398}"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1511096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429EB7-F2C1-4E5D-996D-EBFE27109398}" type="datetimeFigureOut">
              <a:rPr lang="en-US" smtClean="0"/>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246426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429EB7-F2C1-4E5D-996D-EBFE27109398}" type="datetimeFigureOut">
              <a:rPr lang="en-US" smtClean="0"/>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2022923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29EB7-F2C1-4E5D-996D-EBFE27109398}" type="datetimeFigureOut">
              <a:rPr lang="en-US" smtClean="0"/>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377001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29EB7-F2C1-4E5D-996D-EBFE27109398}"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169872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429EB7-F2C1-4E5D-996D-EBFE27109398}" type="datetimeFigureOut">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8EA82-CB39-4705-8B14-BC42C9C7D666}" type="slidenum">
              <a:rPr lang="en-US" smtClean="0"/>
              <a:t>‹#›</a:t>
            </a:fld>
            <a:endParaRPr lang="en-US"/>
          </a:p>
        </p:txBody>
      </p:sp>
    </p:spTree>
    <p:extLst>
      <p:ext uri="{BB962C8B-B14F-4D97-AF65-F5344CB8AC3E}">
        <p14:creationId xmlns:p14="http://schemas.microsoft.com/office/powerpoint/2010/main" val="5821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29EB7-F2C1-4E5D-996D-EBFE27109398}" type="datetimeFigureOut">
              <a:rPr lang="en-US" smtClean="0"/>
              <a:t>7/28/2017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8EA82-CB39-4705-8B14-BC42C9C7D666}" type="slidenum">
              <a:rPr lang="en-US" smtClean="0"/>
              <a:t>‹#›</a:t>
            </a:fld>
            <a:endParaRPr lang="en-US"/>
          </a:p>
        </p:txBody>
      </p:sp>
    </p:spTree>
    <p:extLst>
      <p:ext uri="{BB962C8B-B14F-4D97-AF65-F5344CB8AC3E}">
        <p14:creationId xmlns:p14="http://schemas.microsoft.com/office/powerpoint/2010/main" val="2309526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28768-30B5-4E99-8CCB-27C97BAFE64D}" type="datetimeFigureOut">
              <a:rPr lang="en-US" smtClean="0"/>
              <a:t>7/28/2017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FA8FA-24FF-425A-AAE9-D25CBEEC0126}" type="slidenum">
              <a:rPr lang="en-US" smtClean="0"/>
              <a:t>‹#›</a:t>
            </a:fld>
            <a:endParaRPr lang="en-US"/>
          </a:p>
        </p:txBody>
      </p:sp>
    </p:spTree>
    <p:extLst>
      <p:ext uri="{BB962C8B-B14F-4D97-AF65-F5344CB8AC3E}">
        <p14:creationId xmlns:p14="http://schemas.microsoft.com/office/powerpoint/2010/main" val="83854853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19752"/>
            <a:ext cx="9144000" cy="1766004"/>
          </a:xfrm>
        </p:spPr>
        <p:txBody>
          <a:bodyPr>
            <a:normAutofit fontScale="90000"/>
          </a:bodyPr>
          <a:lstStyle/>
          <a:p>
            <a:r>
              <a:rPr lang="en-US" sz="5000" b="1" dirty="0">
                <a:solidFill>
                  <a:schemeClr val="accent1">
                    <a:lumMod val="50000"/>
                  </a:schemeClr>
                </a:solidFill>
              </a:rPr>
              <a:t>Addressing implementation gaps:  </a:t>
            </a:r>
            <a:br>
              <a:rPr lang="en-US" sz="5000" b="1" dirty="0">
                <a:solidFill>
                  <a:schemeClr val="accent1">
                    <a:lumMod val="50000"/>
                  </a:schemeClr>
                </a:solidFill>
              </a:rPr>
            </a:br>
            <a:r>
              <a:rPr lang="en-US" sz="4400" b="1" dirty="0">
                <a:solidFill>
                  <a:schemeClr val="accent1">
                    <a:lumMod val="50000"/>
                  </a:schemeClr>
                </a:solidFill>
              </a:rPr>
              <a:t>the critical role of information and feedback </a:t>
            </a:r>
          </a:p>
        </p:txBody>
      </p:sp>
      <p:sp>
        <p:nvSpPr>
          <p:cNvPr id="3" name="Subtitle 2"/>
          <p:cNvSpPr>
            <a:spLocks noGrp="1"/>
          </p:cNvSpPr>
          <p:nvPr>
            <p:ph type="subTitle" idx="1"/>
          </p:nvPr>
        </p:nvSpPr>
        <p:spPr>
          <a:xfrm>
            <a:off x="1524000" y="3602038"/>
            <a:ext cx="9144000" cy="2186020"/>
          </a:xfrm>
        </p:spPr>
        <p:txBody>
          <a:bodyPr>
            <a:normAutofit/>
          </a:bodyPr>
          <a:lstStyle/>
          <a:p>
            <a:pPr>
              <a:lnSpc>
                <a:spcPct val="100000"/>
              </a:lnSpc>
            </a:pPr>
            <a:r>
              <a:rPr lang="en-US" sz="2000" dirty="0"/>
              <a:t>Syed Akhtar Mahmood</a:t>
            </a:r>
            <a:br>
              <a:rPr lang="en-US" sz="2000" dirty="0"/>
            </a:br>
            <a:r>
              <a:rPr lang="en-US" sz="2000" dirty="0"/>
              <a:t>Lead Private Sector Specialist</a:t>
            </a:r>
            <a:br>
              <a:rPr lang="en-US" sz="2000" dirty="0"/>
            </a:br>
            <a:r>
              <a:rPr lang="en-US" sz="2000" dirty="0"/>
              <a:t>Trade and Competitiveness</a:t>
            </a:r>
            <a:br>
              <a:rPr lang="en-US" sz="2000" dirty="0"/>
            </a:br>
            <a:r>
              <a:rPr lang="en-US" sz="2000" dirty="0"/>
              <a:t>The World Bank Group</a:t>
            </a:r>
          </a:p>
          <a:p>
            <a:pPr>
              <a:lnSpc>
                <a:spcPct val="100000"/>
              </a:lnSpc>
            </a:pPr>
            <a:r>
              <a:rPr lang="en-US" sz="2000" i="1" dirty="0"/>
              <a:t>July 29, 2017</a:t>
            </a:r>
            <a:endParaRPr lang="en-US" sz="2000" dirty="0"/>
          </a:p>
        </p:txBody>
      </p:sp>
    </p:spTree>
    <p:extLst>
      <p:ext uri="{BB962C8B-B14F-4D97-AF65-F5344CB8AC3E}">
        <p14:creationId xmlns:p14="http://schemas.microsoft.com/office/powerpoint/2010/main" val="189972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10</a:t>
            </a:fld>
            <a:endParaRPr lang="en-US" dirty="0">
              <a:solidFill>
                <a:srgbClr val="021F43"/>
              </a:solidFill>
            </a:endParaRPr>
          </a:p>
        </p:txBody>
      </p:sp>
      <p:sp>
        <p:nvSpPr>
          <p:cNvPr id="12" name="Title 11"/>
          <p:cNvSpPr>
            <a:spLocks noGrp="1"/>
          </p:cNvSpPr>
          <p:nvPr>
            <p:ph type="title"/>
          </p:nvPr>
        </p:nvSpPr>
        <p:spPr/>
        <p:txBody>
          <a:bodyPr>
            <a:noAutofit/>
          </a:bodyPr>
          <a:lstStyle/>
          <a:p>
            <a:pPr algn="ctr"/>
            <a:r>
              <a:rPr lang="en-US" sz="3200" b="1" dirty="0">
                <a:solidFill>
                  <a:schemeClr val="accent1">
                    <a:lumMod val="50000"/>
                  </a:schemeClr>
                </a:solidFill>
                <a:latin typeface="+mn-lt"/>
              </a:rPr>
              <a:t>Completing a feedback loop in the Municipal Corporation of Delhi </a:t>
            </a:r>
          </a:p>
        </p:txBody>
      </p:sp>
      <p:sp>
        <p:nvSpPr>
          <p:cNvPr id="10" name="Text Box 1"/>
          <p:cNvSpPr txBox="1"/>
          <p:nvPr/>
        </p:nvSpPr>
        <p:spPr>
          <a:xfrm>
            <a:off x="2488676" y="1454192"/>
            <a:ext cx="6730737" cy="2231688"/>
          </a:xfrm>
          <a:prstGeom prst="rect">
            <a:avLst/>
          </a:prstGeom>
          <a:solidFill>
            <a:schemeClr val="accent6">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lang="en-US" sz="1400" b="1" u="sng" kern="0" noProof="0" dirty="0">
                <a:solidFill>
                  <a:sysClr val="windowText" lastClr="000000"/>
                </a:solidFill>
                <a:ea typeface="Calibri" panose="020F0502020204030204" pitchFamily="34" charset="0"/>
                <a:cs typeface="Times New Roman" panose="02020603050405020304" pitchFamily="18" charset="0"/>
              </a:rPr>
              <a:t>Early 2016</a:t>
            </a:r>
            <a:r>
              <a:rPr lang="en-US" sz="1400" b="1" kern="0" noProof="0" dirty="0">
                <a:solidFill>
                  <a:sysClr val="windowText" lastClr="000000"/>
                </a:solidFill>
                <a:ea typeface="Calibri" panose="020F0502020204030204" pitchFamily="34" charset="0"/>
                <a:cs typeface="Times New Roman" panose="02020603050405020304" pitchFamily="18" charset="0"/>
              </a:rPr>
              <a:t>:</a:t>
            </a:r>
            <a:r>
              <a:rPr kumimoji="0" lang="en-US" sz="1400" b="1"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 Feedback from architects in Delhi reveals weaknesses in implementation of automated construction permitting process</a:t>
            </a:r>
            <a:endPar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Very low awareness of the online system among users</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No way to track status of an application</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Need to make some payments offline; thus, people preferred manual submissions</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Online facilities existed only for initial plan approval for residential buildings; other permissions still being processed offline</a:t>
            </a:r>
          </a:p>
          <a:p>
            <a:pPr marL="117475" marR="0" lvl="0" indent="-117475" defTabSz="91440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Information lacking on documentary &amp; other application requirements</a:t>
            </a:r>
          </a:p>
        </p:txBody>
      </p:sp>
      <p:sp>
        <p:nvSpPr>
          <p:cNvPr id="13" name="Text Box 3"/>
          <p:cNvSpPr txBox="1"/>
          <p:nvPr/>
        </p:nvSpPr>
        <p:spPr>
          <a:xfrm>
            <a:off x="7780256" y="3961324"/>
            <a:ext cx="3458015" cy="2312022"/>
          </a:xfrm>
          <a:prstGeom prst="rect">
            <a:avLst/>
          </a:prstGeom>
          <a:solidFill>
            <a:srgbClr val="4472C4">
              <a:lumMod val="40000"/>
              <a:lumOff val="60000"/>
            </a:srgb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Municipal Corporation of Delhi (MCD) takes corrective actions in response</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Introduces application status tracker</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Eliminates all offline payments, replacing them with online payments</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Expands system to cover all permissions at all stages for all types of buildings</a:t>
            </a:r>
          </a:p>
          <a:p>
            <a:pPr marL="117475" marR="0" lvl="0" indent="-117475" defTabSz="91440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US" sz="1400" kern="0" dirty="0">
                <a:solidFill>
                  <a:sysClr val="windowText" lastClr="000000"/>
                </a:solidFill>
                <a:latin typeface="Calibri" panose="020F0502020204030204" pitchFamily="34" charset="0"/>
                <a:ea typeface="Calibri" panose="020F0502020204030204" pitchFamily="34" charset="0"/>
                <a:cs typeface="Times New Roman" panose="02020603050405020304" pitchFamily="18" charset="0"/>
              </a:rPr>
              <a:t>P</a:t>
            </a:r>
            <a:r>
              <a:rPr kumimoji="0" lang="en-US" sz="1400" b="0" i="0" u="none" strike="noStrike" kern="0" cap="none" spc="0" normalizeH="0" baseline="0" noProof="0" dirty="0" err="1">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rovides</a:t>
            </a: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guide on its website with relevant information on building permissions</a:t>
            </a:r>
          </a:p>
        </p:txBody>
      </p:sp>
      <p:sp>
        <p:nvSpPr>
          <p:cNvPr id="14" name="Text Box 4"/>
          <p:cNvSpPr txBox="1"/>
          <p:nvPr/>
        </p:nvSpPr>
        <p:spPr>
          <a:xfrm>
            <a:off x="4149213" y="4151667"/>
            <a:ext cx="3242638" cy="2121679"/>
          </a:xfrm>
          <a:prstGeom prst="rect">
            <a:avLst/>
          </a:prstGeom>
          <a:solidFill>
            <a:schemeClr val="accent2">
              <a:lumMod val="40000"/>
              <a:lumOff val="6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1" i="0" u="sng"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Early 2017</a:t>
            </a:r>
            <a:r>
              <a:rPr kumimoji="0" lang="en-US" sz="1400" b="1"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 Follow-up feedback survey shows impact of the actions</a:t>
            </a:r>
            <a:endPar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endParaRP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90% of architects surveyed had used the online system for building plans</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They had been able to make all payments online</a:t>
            </a:r>
          </a:p>
          <a:p>
            <a:pPr marL="117475" marR="0" lvl="0" indent="-117475" defTabSz="91440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ea typeface="Calibri" panose="020F0502020204030204" pitchFamily="34" charset="0"/>
                <a:cs typeface="Times New Roman" panose="02020603050405020304" pitchFamily="18" charset="0"/>
              </a:rPr>
              <a:t>The need to submit hard copy documents completely eliminated </a:t>
            </a:r>
          </a:p>
        </p:txBody>
      </p:sp>
      <p:sp>
        <p:nvSpPr>
          <p:cNvPr id="15" name="Text Box 6"/>
          <p:cNvSpPr txBox="1"/>
          <p:nvPr/>
        </p:nvSpPr>
        <p:spPr>
          <a:xfrm>
            <a:off x="475914" y="3932903"/>
            <a:ext cx="3284893" cy="2346745"/>
          </a:xfrm>
          <a:prstGeom prst="rect">
            <a:avLst/>
          </a:prstGeom>
          <a:solidFill>
            <a:srgbClr val="FFC000">
              <a:lumMod val="60000"/>
              <a:lumOff val="40000"/>
            </a:srgb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en-US" sz="1400" b="1" i="0" u="sng"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2017</a:t>
            </a: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Feedback culture solidifies in MCD</a:t>
            </a: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MCD introduces WhatsApp group with over 200 architects who have submitted building plans for approval in the past two years </a:t>
            </a:r>
          </a:p>
          <a:p>
            <a:pPr marL="117475" marR="0" lvl="0" indent="-117475" defTabSz="91440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Architects use this group to raise their issues and complaints</a:t>
            </a:r>
          </a:p>
          <a:p>
            <a:pPr marL="117475" marR="0" lvl="0" indent="-117475" defTabSz="91440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MCD Head &amp; deputies monitor these issues &amp; address them rapidly </a:t>
            </a:r>
          </a:p>
        </p:txBody>
      </p:sp>
      <p:cxnSp>
        <p:nvCxnSpPr>
          <p:cNvPr id="5" name="Straight Arrow Connector 4"/>
          <p:cNvCxnSpPr/>
          <p:nvPr/>
        </p:nvCxnSpPr>
        <p:spPr>
          <a:xfrm>
            <a:off x="9238876" y="3174673"/>
            <a:ext cx="540774" cy="64892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3" idx="1"/>
          </p:cNvCxnSpPr>
          <p:nvPr/>
        </p:nvCxnSpPr>
        <p:spPr>
          <a:xfrm flipH="1">
            <a:off x="7472855" y="5117335"/>
            <a:ext cx="307401" cy="33753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3840086" y="4908331"/>
            <a:ext cx="301218" cy="31753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59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oAutofit/>
          </a:bodyPr>
          <a:lstStyle/>
          <a:p>
            <a:pPr algn="ctr"/>
            <a:r>
              <a:rPr lang="en-US" sz="3200" b="1" dirty="0">
                <a:solidFill>
                  <a:schemeClr val="accent1">
                    <a:lumMod val="50000"/>
                  </a:schemeClr>
                </a:solidFill>
                <a:latin typeface="+mn-lt"/>
              </a:rPr>
              <a:t>Using administrative data to identify and address deficiencies in regulatory service delivery </a:t>
            </a:r>
          </a:p>
        </p:txBody>
      </p:sp>
      <p:sp>
        <p:nvSpPr>
          <p:cNvPr id="2" name="Content Placeholder 1"/>
          <p:cNvSpPr>
            <a:spLocks noGrp="1"/>
          </p:cNvSpPr>
          <p:nvPr>
            <p:ph sz="half" idx="1"/>
          </p:nvPr>
        </p:nvSpPr>
        <p:spPr>
          <a:xfrm>
            <a:off x="838200" y="1825624"/>
            <a:ext cx="5181600" cy="4530725"/>
          </a:xfrm>
        </p:spPr>
        <p:txBody>
          <a:bodyPr>
            <a:normAutofit lnSpcReduction="10000"/>
          </a:bodyPr>
          <a:lstStyle/>
          <a:p>
            <a:endParaRPr lang="en-US" sz="1600" dirty="0"/>
          </a:p>
          <a:p>
            <a:pPr marL="0" indent="0">
              <a:buNone/>
            </a:pPr>
            <a:endParaRPr lang="en-US" sz="1600" dirty="0"/>
          </a:p>
          <a:p>
            <a:endParaRPr lang="en-US" sz="1600" dirty="0"/>
          </a:p>
          <a:p>
            <a:endParaRPr lang="en-US" sz="1600" dirty="0"/>
          </a:p>
          <a:p>
            <a:endParaRPr lang="en-US" sz="1600" dirty="0"/>
          </a:p>
          <a:p>
            <a:r>
              <a:rPr lang="en-US" sz="1600" dirty="0"/>
              <a:t>Data collected from government records on individual cases of procurement payments and construction permitting</a:t>
            </a:r>
          </a:p>
          <a:p>
            <a:r>
              <a:rPr lang="en-US" sz="1600" dirty="0"/>
              <a:t>Calculations of time taken to obtain procurement payments and construction permits showed wide variations across applicants</a:t>
            </a:r>
          </a:p>
          <a:p>
            <a:r>
              <a:rPr lang="en-US" sz="1600" dirty="0"/>
              <a:t>Government and private sector got together to agree on indicators that may be used to monitor such variations</a:t>
            </a:r>
          </a:p>
          <a:p>
            <a:r>
              <a:rPr lang="en-US" sz="1600" dirty="0"/>
              <a:t>The indicators have been embedded in the relevant systems within government agencies to regularly monitor whether such variations in regulatory service delivery are coming down as a result of corrective actions taken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534695" y="1690688"/>
            <a:ext cx="2095500" cy="1400175"/>
          </a:xfrm>
        </p:spPr>
      </p:pic>
      <p:sp>
        <p:nvSpPr>
          <p:cNvPr id="4" name="Slide Number Placeholder 3"/>
          <p:cNvSpPr>
            <a:spLocks noGrp="1"/>
          </p:cNvSpPr>
          <p:nvPr>
            <p:ph type="sldNum" sz="quarter" idx="12"/>
          </p:nvPr>
        </p:nvSpPr>
        <p:spPr>
          <a:xfrm>
            <a:off x="9239864" y="47626"/>
            <a:ext cx="2743200" cy="365125"/>
          </a:xfrm>
        </p:spPr>
        <p:txBody>
          <a:bodyPr/>
          <a:lstStyle/>
          <a:p>
            <a:fld id="{B439F95D-CD6C-461B-AC55-2EEF1AD0C511}" type="slidenum">
              <a:rPr lang="en-US" smtClean="0">
                <a:solidFill>
                  <a:srgbClr val="021F43"/>
                </a:solidFill>
              </a:rPr>
              <a:pPr/>
              <a:t>11</a:t>
            </a:fld>
            <a:endParaRPr lang="en-US" dirty="0">
              <a:solidFill>
                <a:srgbClr val="021F43"/>
              </a:solidFill>
            </a:endParaRPr>
          </a:p>
        </p:txBody>
      </p:sp>
      <p:sp>
        <p:nvSpPr>
          <p:cNvPr id="7" name="TextBox 6"/>
          <p:cNvSpPr txBox="1"/>
          <p:nvPr/>
        </p:nvSpPr>
        <p:spPr>
          <a:xfrm>
            <a:off x="1391263" y="2214053"/>
            <a:ext cx="2143432" cy="430887"/>
          </a:xfrm>
          <a:prstGeom prst="rect">
            <a:avLst/>
          </a:prstGeom>
          <a:noFill/>
        </p:spPr>
        <p:txBody>
          <a:bodyPr wrap="square" rtlCol="0">
            <a:spAutoFit/>
          </a:bodyPr>
          <a:lstStyle/>
          <a:p>
            <a:pPr algn="r"/>
            <a:r>
              <a:rPr lang="en-US" sz="2200" b="1" dirty="0">
                <a:solidFill>
                  <a:schemeClr val="accent1">
                    <a:lumMod val="50000"/>
                  </a:schemeClr>
                </a:solidFill>
              </a:rPr>
              <a:t>Morocco</a:t>
            </a:r>
          </a:p>
        </p:txBody>
      </p:sp>
      <p:sp>
        <p:nvSpPr>
          <p:cNvPr id="18" name="TextBox 17"/>
          <p:cNvSpPr txBox="1"/>
          <p:nvPr/>
        </p:nvSpPr>
        <p:spPr>
          <a:xfrm>
            <a:off x="8360338" y="2242454"/>
            <a:ext cx="2143432" cy="430887"/>
          </a:xfrm>
          <a:prstGeom prst="rect">
            <a:avLst/>
          </a:prstGeom>
          <a:noFill/>
        </p:spPr>
        <p:txBody>
          <a:bodyPr wrap="square" rtlCol="0">
            <a:spAutoFit/>
          </a:bodyPr>
          <a:lstStyle/>
          <a:p>
            <a:r>
              <a:rPr lang="en-US" sz="2200" b="1" dirty="0">
                <a:solidFill>
                  <a:schemeClr val="accent1">
                    <a:lumMod val="50000"/>
                  </a:schemeClr>
                </a:solidFill>
              </a:rPr>
              <a:t>Belarus</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5495" y="1733192"/>
            <a:ext cx="2234843" cy="1356979"/>
          </a:xfrm>
          <a:prstGeom prst="rect">
            <a:avLst/>
          </a:prstGeom>
        </p:spPr>
      </p:pic>
      <p:sp>
        <p:nvSpPr>
          <p:cNvPr id="19" name="Content Placeholder 1"/>
          <p:cNvSpPr txBox="1">
            <a:spLocks/>
          </p:cNvSpPr>
          <p:nvPr/>
        </p:nvSpPr>
        <p:spPr>
          <a:xfrm>
            <a:off x="5914104" y="3225107"/>
            <a:ext cx="5323871" cy="326617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a:p>
            <a:r>
              <a:rPr lang="en-US" sz="2300" dirty="0"/>
              <a:t>Technology (e.g. sensors) used to capture license plate numbers of trucks as they enter border control posts, reach customs clearing office, and leave the posts</a:t>
            </a:r>
          </a:p>
          <a:p>
            <a:r>
              <a:rPr lang="en-US" sz="2300" dirty="0"/>
              <a:t>Data collected from customs office on time taken to complete different stages of customs clearance</a:t>
            </a:r>
          </a:p>
          <a:p>
            <a:r>
              <a:rPr lang="en-US" sz="2300" dirty="0"/>
              <a:t>Algorithms constructed based on these data that enable predictions of  time needed to complete the various stages of border crossing</a:t>
            </a:r>
          </a:p>
          <a:p>
            <a:r>
              <a:rPr lang="en-US" sz="2300" dirty="0"/>
              <a:t>Truck drivers will be able to use this algorithm to better plan when they would like to arrive at the border control posts</a:t>
            </a:r>
          </a:p>
          <a:p>
            <a:r>
              <a:rPr lang="en-US" sz="2300" dirty="0"/>
              <a:t>Customs can use the algorithm to better allocate resources during any working day according to expected volume of traffic </a:t>
            </a:r>
            <a:endParaRPr lang="en-US" sz="1600" dirty="0"/>
          </a:p>
        </p:txBody>
      </p:sp>
    </p:spTree>
    <p:extLst>
      <p:ext uri="{BB962C8B-B14F-4D97-AF65-F5344CB8AC3E}">
        <p14:creationId xmlns:p14="http://schemas.microsoft.com/office/powerpoint/2010/main" val="323068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7" grpId="0"/>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439F95D-CD6C-461B-AC55-2EEF1AD0C511}" type="slidenum">
              <a:rPr kumimoji="0" lang="en-US" sz="1800" b="0" i="0" u="none" strike="noStrike" kern="0" cap="none" spc="0" normalizeH="0" baseline="0" noProof="0" smtClean="0">
                <a:ln>
                  <a:noFill/>
                </a:ln>
                <a:solidFill>
                  <a:srgbClr val="021F43"/>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800" b="0" i="0" u="none" strike="noStrike" kern="0" cap="none" spc="0" normalizeH="0" baseline="0" noProof="0" dirty="0">
              <a:ln>
                <a:noFill/>
              </a:ln>
              <a:solidFill>
                <a:srgbClr val="021F43"/>
              </a:solidFill>
              <a:effectLst/>
              <a:uLnTx/>
              <a:uFillTx/>
            </a:endParaRPr>
          </a:p>
        </p:txBody>
      </p:sp>
      <p:sp>
        <p:nvSpPr>
          <p:cNvPr id="12" name="Title 11"/>
          <p:cNvSpPr>
            <a:spLocks noGrp="1"/>
          </p:cNvSpPr>
          <p:nvPr>
            <p:ph type="title"/>
          </p:nvPr>
        </p:nvSpPr>
        <p:spPr/>
        <p:txBody>
          <a:bodyPr>
            <a:noAutofit/>
          </a:bodyPr>
          <a:lstStyle/>
          <a:p>
            <a:pPr algn="ctr"/>
            <a:r>
              <a:rPr lang="en-US" sz="3200" b="1" dirty="0">
                <a:solidFill>
                  <a:schemeClr val="accent1">
                    <a:lumMod val="50000"/>
                  </a:schemeClr>
                </a:solidFill>
                <a:latin typeface="+mn-lt"/>
              </a:rPr>
              <a:t>Assessing effectiveness of B2G feedback loops</a:t>
            </a:r>
          </a:p>
        </p:txBody>
      </p:sp>
      <p:sp>
        <p:nvSpPr>
          <p:cNvPr id="5" name="Content Placeholder 2"/>
          <p:cNvSpPr txBox="1">
            <a:spLocks/>
          </p:cNvSpPr>
          <p:nvPr/>
        </p:nvSpPr>
        <p:spPr>
          <a:xfrm>
            <a:off x="838200" y="1380598"/>
            <a:ext cx="10515600" cy="479636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600" b="0" i="0" u="none" strike="noStrike" kern="1200" cap="none" spc="0" normalizeH="0" baseline="0" noProof="0" dirty="0">
              <a:ln>
                <a:noFill/>
              </a:ln>
              <a:solidFill>
                <a:prstClr val="black"/>
              </a:solidFill>
              <a:effectLst/>
              <a:uLnTx/>
              <a:uFillTx/>
              <a:latin typeface="+mn-lt"/>
              <a:ea typeface="+mn-ea"/>
              <a:cs typeface="+mn-cs"/>
            </a:endParaRPr>
          </a:p>
        </p:txBody>
      </p:sp>
      <p:graphicFrame>
        <p:nvGraphicFramePr>
          <p:cNvPr id="2" name="Table 1"/>
          <p:cNvGraphicFramePr>
            <a:graphicFrameLocks noGrp="1"/>
          </p:cNvGraphicFramePr>
          <p:nvPr>
            <p:extLst>
              <p:ext uri="{D42A27DB-BD31-4B8C-83A1-F6EECF244321}">
                <p14:modId xmlns:p14="http://schemas.microsoft.com/office/powerpoint/2010/main" val="3701366143"/>
              </p:ext>
            </p:extLst>
          </p:nvPr>
        </p:nvGraphicFramePr>
        <p:xfrm>
          <a:off x="2142699" y="1542197"/>
          <a:ext cx="7697337" cy="4634766"/>
        </p:xfrm>
        <a:graphic>
          <a:graphicData uri="http://schemas.openxmlformats.org/drawingml/2006/table">
            <a:tbl>
              <a:tblPr firstRow="1" firstCol="1" bandRow="1">
                <a:tableStyleId>{5C22544A-7EE6-4342-B048-85BDC9FD1C3A}</a:tableStyleId>
              </a:tblPr>
              <a:tblGrid>
                <a:gridCol w="3656235">
                  <a:extLst>
                    <a:ext uri="{9D8B030D-6E8A-4147-A177-3AD203B41FA5}">
                      <a16:colId xmlns:a16="http://schemas.microsoft.com/office/drawing/2014/main" val="20000"/>
                    </a:ext>
                  </a:extLst>
                </a:gridCol>
                <a:gridCol w="4041102">
                  <a:extLst>
                    <a:ext uri="{9D8B030D-6E8A-4147-A177-3AD203B41FA5}">
                      <a16:colId xmlns:a16="http://schemas.microsoft.com/office/drawing/2014/main" val="20001"/>
                    </a:ext>
                  </a:extLst>
                </a:gridCol>
              </a:tblGrid>
              <a:tr h="386231">
                <a:tc>
                  <a:txBody>
                    <a:bodyPr/>
                    <a:lstStyle/>
                    <a:p>
                      <a:pPr marL="0" marR="0" algn="ctr">
                        <a:spcBef>
                          <a:spcPts val="0"/>
                        </a:spcBef>
                        <a:spcAft>
                          <a:spcPts val="0"/>
                        </a:spcAft>
                      </a:pPr>
                      <a:r>
                        <a:rPr lang="en-US" sz="2200" dirty="0">
                          <a:effectLst/>
                        </a:rPr>
                        <a:t>Output indicators</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200" dirty="0">
                          <a:effectLst/>
                        </a:rPr>
                        <a:t>Outcome indicators</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248535">
                <a:tc>
                  <a:txBody>
                    <a:bodyPr/>
                    <a:lstStyle/>
                    <a:p>
                      <a:pPr marL="342900" marR="0" lvl="0" indent="-342900">
                        <a:spcBef>
                          <a:spcPts val="0"/>
                        </a:spcBef>
                        <a:spcAft>
                          <a:spcPts val="0"/>
                        </a:spcAft>
                        <a:buFont typeface="Symbol" panose="05050102010706020507" pitchFamily="18" charset="2"/>
                        <a:buChar char=""/>
                      </a:pPr>
                      <a:r>
                        <a:rPr lang="en-US" sz="2200" dirty="0">
                          <a:effectLst/>
                        </a:rPr>
                        <a:t>Number of reform initiatives covered by feedback mechanism</a:t>
                      </a:r>
                    </a:p>
                    <a:p>
                      <a:pPr marL="228600" marR="0">
                        <a:spcBef>
                          <a:spcPts val="0"/>
                        </a:spcBef>
                        <a:spcAft>
                          <a:spcPts val="0"/>
                        </a:spcAft>
                      </a:pPr>
                      <a:r>
                        <a:rPr lang="en-US" sz="2200" dirty="0">
                          <a:effectLst/>
                        </a:rPr>
                        <a:t> </a:t>
                      </a:r>
                    </a:p>
                    <a:p>
                      <a:pPr marL="342900" marR="0" lvl="0" indent="-342900">
                        <a:spcBef>
                          <a:spcPts val="0"/>
                        </a:spcBef>
                        <a:spcAft>
                          <a:spcPts val="0"/>
                        </a:spcAft>
                        <a:buFont typeface="Symbol" panose="05050102010706020507" pitchFamily="18" charset="2"/>
                        <a:buChar char=""/>
                      </a:pPr>
                      <a:r>
                        <a:rPr lang="en-US" sz="2200" dirty="0">
                          <a:effectLst/>
                        </a:rPr>
                        <a:t>Number of businesses responding to feedback loop exercises</a:t>
                      </a:r>
                    </a:p>
                    <a:p>
                      <a:pPr marL="0" marR="0">
                        <a:spcBef>
                          <a:spcPts val="0"/>
                        </a:spcBef>
                        <a:spcAft>
                          <a:spcPts val="0"/>
                        </a:spcAft>
                      </a:pPr>
                      <a:r>
                        <a:rPr lang="en-US" sz="2200" dirty="0">
                          <a:effectLst/>
                        </a:rPr>
                        <a:t> </a:t>
                      </a:r>
                    </a:p>
                    <a:p>
                      <a:pPr marL="342900" marR="0" lvl="0" indent="-342900">
                        <a:spcBef>
                          <a:spcPts val="0"/>
                        </a:spcBef>
                        <a:spcAft>
                          <a:spcPts val="0"/>
                        </a:spcAft>
                        <a:buFont typeface="Symbol" panose="05050102010706020507" pitchFamily="18" charset="2"/>
                        <a:buChar char=""/>
                      </a:pPr>
                      <a:r>
                        <a:rPr lang="en-US" sz="2200" dirty="0">
                          <a:effectLst/>
                        </a:rPr>
                        <a:t>Number of remedial actions identified as a result of feedback exercise</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spcBef>
                          <a:spcPts val="0"/>
                        </a:spcBef>
                        <a:spcAft>
                          <a:spcPts val="0"/>
                        </a:spcAft>
                        <a:buFont typeface="Symbol" panose="05050102010706020507" pitchFamily="18" charset="2"/>
                        <a:buChar char=""/>
                      </a:pPr>
                      <a:r>
                        <a:rPr lang="en-US" sz="2200" dirty="0">
                          <a:effectLst/>
                        </a:rPr>
                        <a:t>Number of remedial actions implemented</a:t>
                      </a:r>
                    </a:p>
                    <a:p>
                      <a:pPr marL="228600" marR="0">
                        <a:spcBef>
                          <a:spcPts val="0"/>
                        </a:spcBef>
                        <a:spcAft>
                          <a:spcPts val="0"/>
                        </a:spcAft>
                      </a:pPr>
                      <a:r>
                        <a:rPr lang="en-US" sz="2200" dirty="0">
                          <a:effectLst/>
                        </a:rPr>
                        <a:t> </a:t>
                      </a:r>
                    </a:p>
                    <a:p>
                      <a:pPr marL="342900" marR="0" lvl="0" indent="-342900">
                        <a:spcBef>
                          <a:spcPts val="0"/>
                        </a:spcBef>
                        <a:spcAft>
                          <a:spcPts val="0"/>
                        </a:spcAft>
                        <a:buFont typeface="Symbol" panose="05050102010706020507" pitchFamily="18" charset="2"/>
                        <a:buChar char=""/>
                      </a:pPr>
                      <a:r>
                        <a:rPr lang="en-US" sz="2200" dirty="0">
                          <a:effectLst/>
                        </a:rPr>
                        <a:t>Degree of improvement in implementation performance scores in repeat surveys</a:t>
                      </a:r>
                    </a:p>
                    <a:p>
                      <a:pPr marL="228600" marR="0">
                        <a:spcBef>
                          <a:spcPts val="0"/>
                        </a:spcBef>
                        <a:spcAft>
                          <a:spcPts val="0"/>
                        </a:spcAft>
                      </a:pPr>
                      <a:r>
                        <a:rPr lang="en-US" sz="2200" dirty="0">
                          <a:effectLst/>
                        </a:rPr>
                        <a:t> </a:t>
                      </a:r>
                    </a:p>
                    <a:p>
                      <a:pPr marL="342900" marR="0" lvl="0" indent="-342900">
                        <a:spcBef>
                          <a:spcPts val="0"/>
                        </a:spcBef>
                        <a:spcAft>
                          <a:spcPts val="0"/>
                        </a:spcAft>
                        <a:buFont typeface="Symbol" panose="05050102010706020507" pitchFamily="18" charset="2"/>
                        <a:buChar char=""/>
                      </a:pPr>
                      <a:r>
                        <a:rPr lang="en-US" sz="2200" dirty="0">
                          <a:effectLst/>
                        </a:rPr>
                        <a:t>Number of additional reform initiatives included in the next round of feedback exercises by government </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9755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p:nvPr>
        </p:nvSpPr>
        <p:spPr>
          <a:xfrm>
            <a:off x="1154938" y="267103"/>
            <a:ext cx="9590220" cy="619506"/>
          </a:xfrm>
        </p:spPr>
        <p:txBody>
          <a:bodyPr anchor="ctr">
            <a:noAutofit/>
          </a:bodyPr>
          <a:lstStyle/>
          <a:p>
            <a:pPr algn="ctr"/>
            <a:r>
              <a:rPr lang="en-US" sz="3200" b="1" dirty="0">
                <a:solidFill>
                  <a:schemeClr val="accent1">
                    <a:lumMod val="50000"/>
                  </a:schemeClr>
                </a:solidFill>
                <a:latin typeface="+mn-lt"/>
              </a:rPr>
              <a:t>Reforms are often good for some… but not for others  </a:t>
            </a:r>
            <a:br>
              <a:rPr lang="en-US" sz="3200" dirty="0">
                <a:latin typeface="+mn-lt"/>
              </a:rPr>
            </a:br>
            <a:r>
              <a:rPr lang="en-US" sz="3200" dirty="0">
                <a:solidFill>
                  <a:schemeClr val="accent1">
                    <a:lumMod val="50000"/>
                  </a:schemeClr>
                </a:solidFill>
                <a:latin typeface="+mn-lt"/>
              </a:rPr>
              <a:t>Example: Company registration reforms in Bangladesh </a:t>
            </a:r>
          </a:p>
        </p:txBody>
      </p:sp>
      <p:sp>
        <p:nvSpPr>
          <p:cNvPr id="27" name="Content Placeholder 2"/>
          <p:cNvSpPr txBox="1">
            <a:spLocks/>
          </p:cNvSpPr>
          <p:nvPr/>
        </p:nvSpPr>
        <p:spPr>
          <a:xfrm>
            <a:off x="1775792" y="1359245"/>
            <a:ext cx="8348512" cy="5498757"/>
          </a:xfrm>
          <a:prstGeom prst="rect">
            <a:avLst/>
          </a:prstGeom>
        </p:spPr>
        <p:txBody>
          <a:bodyPr>
            <a:normAutofit/>
          </a:bodyPr>
          <a:lst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endParaRPr lang="en-US" kern="0" dirty="0">
              <a:latin typeface="Andes"/>
            </a:endParaRPr>
          </a:p>
          <a:p>
            <a:endParaRPr lang="en-US" kern="0" dirty="0">
              <a:latin typeface="Andes"/>
            </a:endParaRPr>
          </a:p>
        </p:txBody>
      </p:sp>
      <p:graphicFrame>
        <p:nvGraphicFramePr>
          <p:cNvPr id="10" name="Content Placeholder 3"/>
          <p:cNvGraphicFramePr>
            <a:graphicFrameLocks/>
          </p:cNvGraphicFramePr>
          <p:nvPr>
            <p:extLst/>
          </p:nvPr>
        </p:nvGraphicFramePr>
        <p:xfrm>
          <a:off x="1775792" y="1454332"/>
          <a:ext cx="8138652" cy="4525425"/>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p:cNvCxnSpPr/>
          <p:nvPr/>
        </p:nvCxnSpPr>
        <p:spPr>
          <a:xfrm flipH="1">
            <a:off x="6237027" y="2210937"/>
            <a:ext cx="27295" cy="307074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58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fade">
                                      <p:cBhvr>
                                        <p:cTn id="7" dur="2000"/>
                                        <p:tgtEl>
                                          <p:spTgt spid="10">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fade">
                                      <p:cBhvr>
                                        <p:cTn id="12" dur="2000"/>
                                        <p:tgtEl>
                                          <p:spTgt spid="10">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Graphic spid="10" grpId="0" uiExpand="1">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3</a:t>
            </a:fld>
            <a:endParaRPr lang="en-US" dirty="0">
              <a:solidFill>
                <a:srgbClr val="021F43"/>
              </a:solidFill>
            </a:endParaRPr>
          </a:p>
        </p:txBody>
      </p:sp>
      <p:sp>
        <p:nvSpPr>
          <p:cNvPr id="12" name="Title 11"/>
          <p:cNvSpPr>
            <a:spLocks noGrp="1"/>
          </p:cNvSpPr>
          <p:nvPr>
            <p:ph type="title"/>
          </p:nvPr>
        </p:nvSpPr>
        <p:spPr/>
        <p:txBody>
          <a:bodyPr>
            <a:normAutofit/>
          </a:bodyPr>
          <a:lstStyle/>
          <a:p>
            <a:pPr algn="ctr"/>
            <a:r>
              <a:rPr lang="en-US" sz="4000" b="1" dirty="0">
                <a:solidFill>
                  <a:schemeClr val="accent1">
                    <a:lumMod val="50000"/>
                  </a:schemeClr>
                </a:solidFill>
              </a:rPr>
              <a:t>Implementation gaps are common </a:t>
            </a:r>
          </a:p>
        </p:txBody>
      </p:sp>
      <p:sp>
        <p:nvSpPr>
          <p:cNvPr id="5" name="Content Placeholder 2"/>
          <p:cNvSpPr txBox="1">
            <a:spLocks/>
          </p:cNvSpPr>
          <p:nvPr/>
        </p:nvSpPr>
        <p:spPr>
          <a:xfrm>
            <a:off x="972532" y="1380598"/>
            <a:ext cx="10515600" cy="215248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t>Regulatory service delivery is good for some but not for others; often wide variation within the same regulatory area in the same city</a:t>
            </a:r>
          </a:p>
          <a:p>
            <a:r>
              <a:rPr lang="en-US" sz="2200" dirty="0"/>
              <a:t>Reforms on paper do not translate into reforms on the ground</a:t>
            </a:r>
          </a:p>
          <a:p>
            <a:r>
              <a:rPr lang="en-US" sz="2200" dirty="0"/>
              <a:t>Reforms in one area are contradicted by actions in other areas, or are not accompanied by necessary complementary actions</a:t>
            </a:r>
          </a:p>
          <a:p>
            <a:r>
              <a:rPr lang="en-US" sz="2200" dirty="0"/>
              <a:t>Reforms started may not be sustained</a:t>
            </a:r>
          </a:p>
        </p:txBody>
      </p:sp>
      <p:sp>
        <p:nvSpPr>
          <p:cNvPr id="6" name="Right Arrow 5"/>
          <p:cNvSpPr/>
          <p:nvPr/>
        </p:nvSpPr>
        <p:spPr>
          <a:xfrm rot="5400000">
            <a:off x="5799242" y="3795608"/>
            <a:ext cx="593516" cy="2686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92688" y="4326797"/>
            <a:ext cx="9832941" cy="1938992"/>
          </a:xfrm>
          <a:prstGeom prst="rect">
            <a:avLst/>
          </a:prstGeom>
        </p:spPr>
        <p:txBody>
          <a:bodyPr wrap="square">
            <a:spAutoFit/>
          </a:bodyPr>
          <a:lstStyle/>
          <a:p>
            <a:pPr marL="342900" indent="-342900">
              <a:buFont typeface="Arial" panose="020B0604020202020204" pitchFamily="34" charset="0"/>
              <a:buChar char="•"/>
            </a:pPr>
            <a:r>
              <a:rPr lang="en-US" sz="2000" dirty="0"/>
              <a:t>The expected business response to reforms does not materialize because businesses do not feel the impact on the ground</a:t>
            </a:r>
          </a:p>
          <a:p>
            <a:pPr marL="342900" indent="-342900">
              <a:buFont typeface="Arial" panose="020B0604020202020204" pitchFamily="34" charset="0"/>
              <a:buChar char="•"/>
            </a:pPr>
            <a:r>
              <a:rPr lang="en-US" sz="2000" dirty="0"/>
              <a:t>Businesses look at the regulatory environment in its totality; thus, inconsistent or piecemeal reforms do not encourage them </a:t>
            </a:r>
          </a:p>
          <a:p>
            <a:pPr marL="342900" indent="-342900">
              <a:buFont typeface="Arial" panose="020B0604020202020204" pitchFamily="34" charset="0"/>
              <a:buChar char="•"/>
            </a:pPr>
            <a:r>
              <a:rPr lang="en-US" sz="2000" dirty="0"/>
              <a:t>Variations in regulatory behavior create uncertainty; this discourages investment</a:t>
            </a:r>
          </a:p>
          <a:p>
            <a:pPr marL="342900" indent="-342900">
              <a:buFont typeface="Arial" panose="020B0604020202020204" pitchFamily="34" charset="0"/>
              <a:buChar char="•"/>
            </a:pPr>
            <a:r>
              <a:rPr lang="en-US" sz="2000" dirty="0"/>
              <a:t>Investment is a long-term issue: businesses need assurance that reforms will be sustained</a:t>
            </a:r>
          </a:p>
        </p:txBody>
      </p:sp>
    </p:spTree>
    <p:extLst>
      <p:ext uri="{BB962C8B-B14F-4D97-AF65-F5344CB8AC3E}">
        <p14:creationId xmlns:p14="http://schemas.microsoft.com/office/powerpoint/2010/main" val="84170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4</a:t>
            </a:fld>
            <a:endParaRPr lang="en-US" dirty="0">
              <a:solidFill>
                <a:srgbClr val="021F43"/>
              </a:solidFill>
            </a:endParaRPr>
          </a:p>
        </p:txBody>
      </p:sp>
      <p:sp>
        <p:nvSpPr>
          <p:cNvPr id="12" name="Title 11"/>
          <p:cNvSpPr>
            <a:spLocks noGrp="1"/>
          </p:cNvSpPr>
          <p:nvPr>
            <p:ph type="title"/>
          </p:nvPr>
        </p:nvSpPr>
        <p:spPr/>
        <p:txBody>
          <a:bodyPr>
            <a:normAutofit/>
          </a:bodyPr>
          <a:lstStyle/>
          <a:p>
            <a:pPr algn="ctr"/>
            <a:r>
              <a:rPr lang="en-US" sz="4000" b="1" dirty="0">
                <a:solidFill>
                  <a:schemeClr val="accent1">
                    <a:lumMod val="50000"/>
                  </a:schemeClr>
                </a:solidFill>
              </a:rPr>
              <a:t>Implementation gaps exist for various reasons </a:t>
            </a:r>
          </a:p>
        </p:txBody>
      </p:sp>
      <p:sp>
        <p:nvSpPr>
          <p:cNvPr id="5" name="Content Placeholder 2"/>
          <p:cNvSpPr txBox="1">
            <a:spLocks/>
          </p:cNvSpPr>
          <p:nvPr/>
        </p:nvSpPr>
        <p:spPr>
          <a:xfrm>
            <a:off x="838200" y="182562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The whole reform continuum is not completed - laws need to be followed by regulations, procedures and manuals</a:t>
            </a:r>
          </a:p>
          <a:p>
            <a:r>
              <a:rPr lang="en-US" sz="2600" dirty="0"/>
              <a:t>Front line officials need to be made aware of the reforms and trained to apply the new system </a:t>
            </a:r>
          </a:p>
          <a:p>
            <a:r>
              <a:rPr lang="en-US" sz="2600" dirty="0"/>
              <a:t>Businesses need to be made aware of reforms so that they can assess if these are being implemented on the ground</a:t>
            </a:r>
          </a:p>
          <a:p>
            <a:r>
              <a:rPr lang="en-US" sz="2600" dirty="0"/>
              <a:t>Many reforms, such as automated systems or online informational portals, need adequate resources to be sustained but may lack these</a:t>
            </a:r>
          </a:p>
          <a:p>
            <a:r>
              <a:rPr lang="en-US" sz="2600" dirty="0"/>
              <a:t>Even if some things are changed, other complementary changes do not happen; for example, the front-end of a system may have been automated but the back-end remains manual and archaic </a:t>
            </a:r>
          </a:p>
        </p:txBody>
      </p:sp>
    </p:spTree>
    <p:extLst>
      <p:ext uri="{BB962C8B-B14F-4D97-AF65-F5344CB8AC3E}">
        <p14:creationId xmlns:p14="http://schemas.microsoft.com/office/powerpoint/2010/main" val="154618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5</a:t>
            </a:fld>
            <a:endParaRPr lang="en-US" dirty="0">
              <a:solidFill>
                <a:srgbClr val="021F43"/>
              </a:solidFill>
            </a:endParaRPr>
          </a:p>
        </p:txBody>
      </p:sp>
      <p:sp>
        <p:nvSpPr>
          <p:cNvPr id="12" name="Title 11"/>
          <p:cNvSpPr>
            <a:spLocks noGrp="1"/>
          </p:cNvSpPr>
          <p:nvPr>
            <p:ph type="title"/>
          </p:nvPr>
        </p:nvSpPr>
        <p:spPr/>
        <p:txBody>
          <a:bodyPr>
            <a:normAutofit/>
          </a:bodyPr>
          <a:lstStyle/>
          <a:p>
            <a:pPr algn="ctr"/>
            <a:r>
              <a:rPr lang="en-US" sz="4000" b="1" dirty="0">
                <a:solidFill>
                  <a:schemeClr val="accent1">
                    <a:lumMod val="50000"/>
                  </a:schemeClr>
                </a:solidFill>
              </a:rPr>
              <a:t>Implementation gaps: examples from industry </a:t>
            </a:r>
          </a:p>
        </p:txBody>
      </p:sp>
      <p:sp>
        <p:nvSpPr>
          <p:cNvPr id="5" name="Content Placeholder 2"/>
          <p:cNvSpPr txBox="1">
            <a:spLocks/>
          </p:cNvSpPr>
          <p:nvPr/>
        </p:nvSpPr>
        <p:spPr>
          <a:xfrm>
            <a:off x="838200" y="182562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600" dirty="0">
              <a:solidFill>
                <a:prstClr val="black"/>
              </a:solidFill>
            </a:endParaRPr>
          </a:p>
        </p:txBody>
      </p:sp>
      <p:grpSp>
        <p:nvGrpSpPr>
          <p:cNvPr id="6" name="Group 5"/>
          <p:cNvGrpSpPr/>
          <p:nvPr/>
        </p:nvGrpSpPr>
        <p:grpSpPr>
          <a:xfrm>
            <a:off x="1095954" y="2001467"/>
            <a:ext cx="2593730" cy="1345220"/>
            <a:chOff x="817685" y="2321172"/>
            <a:chExt cx="2593730" cy="1345220"/>
          </a:xfrm>
        </p:grpSpPr>
        <p:sp>
          <p:nvSpPr>
            <p:cNvPr id="7" name="Rounded Rectangle 6"/>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a:t>
              </a:r>
              <a:r>
                <a:rPr kumimoji="0" lang="en-US" sz="1400" b="0" i="1" u="none" strike="noStrike" kern="0" cap="none" spc="0" normalizeH="0" baseline="0" noProof="0" dirty="0">
                  <a:ln>
                    <a:noFill/>
                  </a:ln>
                  <a:solidFill>
                    <a:prstClr val="black"/>
                  </a:solidFill>
                  <a:effectLst/>
                  <a:uLnTx/>
                  <a:uFillTx/>
                  <a:ea typeface="+mn-ea"/>
                  <a:cs typeface="+mn-cs"/>
                </a:rPr>
                <a:t>I didn’t know that I had the option to use self-certification instead of inspections.”</a:t>
              </a:r>
            </a:p>
          </p:txBody>
        </p:sp>
        <p:sp>
          <p:nvSpPr>
            <p:cNvPr id="8" name="Rounded Rectangle 7"/>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rPr>
                <a:t>Low awareness</a:t>
              </a:r>
            </a:p>
          </p:txBody>
        </p:sp>
      </p:grpSp>
      <p:grpSp>
        <p:nvGrpSpPr>
          <p:cNvPr id="9" name="Group 8"/>
          <p:cNvGrpSpPr/>
          <p:nvPr/>
        </p:nvGrpSpPr>
        <p:grpSpPr>
          <a:xfrm>
            <a:off x="4918399" y="1661234"/>
            <a:ext cx="2593730" cy="1345220"/>
            <a:chOff x="817685" y="2321172"/>
            <a:chExt cx="2593730" cy="1345220"/>
          </a:xfrm>
        </p:grpSpPr>
        <p:sp>
          <p:nvSpPr>
            <p:cNvPr id="10" name="Rounded Rectangle 9"/>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“I don’t use the online system because it is like submitting my application into a black hole.”</a:t>
              </a:r>
            </a:p>
          </p:txBody>
        </p:sp>
        <p:sp>
          <p:nvSpPr>
            <p:cNvPr id="11" name="Rounded Rectangle 10"/>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panose="020B0604020202020204"/>
                  <a:ea typeface="+mn-ea"/>
                  <a:cs typeface="+mn-cs"/>
                </a:rPr>
                <a:t>Ineffective functionality</a:t>
              </a:r>
            </a:p>
          </p:txBody>
        </p:sp>
      </p:grpSp>
      <p:grpSp>
        <p:nvGrpSpPr>
          <p:cNvPr id="13" name="Group 12"/>
          <p:cNvGrpSpPr/>
          <p:nvPr/>
        </p:nvGrpSpPr>
        <p:grpSpPr>
          <a:xfrm>
            <a:off x="8495073" y="2045581"/>
            <a:ext cx="2593730" cy="1345220"/>
            <a:chOff x="817685" y="2321172"/>
            <a:chExt cx="2593730" cy="1345220"/>
          </a:xfrm>
        </p:grpSpPr>
        <p:sp>
          <p:nvSpPr>
            <p:cNvPr id="14" name="Rounded Rectangle 13"/>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“What is the point of submitting the application online if I have to go to the office to submit hard copies of the documents?”</a:t>
              </a:r>
            </a:p>
          </p:txBody>
        </p:sp>
        <p:sp>
          <p:nvSpPr>
            <p:cNvPr id="15" name="Rounded Rectangle 14"/>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a:ea typeface="+mn-ea"/>
                  <a:cs typeface="+mn-cs"/>
                </a:rPr>
                <a:t>Insufficient backend reengineering</a:t>
              </a:r>
            </a:p>
          </p:txBody>
        </p:sp>
      </p:grpSp>
      <p:grpSp>
        <p:nvGrpSpPr>
          <p:cNvPr id="17" name="Group 16"/>
          <p:cNvGrpSpPr/>
          <p:nvPr/>
        </p:nvGrpSpPr>
        <p:grpSpPr>
          <a:xfrm>
            <a:off x="1033455" y="4089215"/>
            <a:ext cx="2593730" cy="1345220"/>
            <a:chOff x="817685" y="2321172"/>
            <a:chExt cx="2593730" cy="1345220"/>
          </a:xfrm>
        </p:grpSpPr>
        <p:sp>
          <p:nvSpPr>
            <p:cNvPr id="18" name="Rounded Rectangle 17"/>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“There is a 200 KB limit for uploaded files, but each supporting document is about 1 MB.”</a:t>
              </a:r>
            </a:p>
          </p:txBody>
        </p:sp>
        <p:sp>
          <p:nvSpPr>
            <p:cNvPr id="19" name="Rounded Rectangle 18"/>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rPr>
                <a:t>Ineffective design</a:t>
              </a:r>
            </a:p>
          </p:txBody>
        </p:sp>
      </p:grpSp>
      <p:grpSp>
        <p:nvGrpSpPr>
          <p:cNvPr id="20" name="Group 19"/>
          <p:cNvGrpSpPr/>
          <p:nvPr/>
        </p:nvGrpSpPr>
        <p:grpSpPr>
          <a:xfrm>
            <a:off x="8495073" y="4177136"/>
            <a:ext cx="2593730" cy="1345220"/>
            <a:chOff x="817685" y="2321172"/>
            <a:chExt cx="2593730" cy="1345220"/>
          </a:xfrm>
        </p:grpSpPr>
        <p:sp>
          <p:nvSpPr>
            <p:cNvPr id="21" name="Rounded Rectangle 20"/>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“The payment gateway does not accept online banking payments from my bank, so I have to go to the branch.”</a:t>
              </a:r>
            </a:p>
          </p:txBody>
        </p:sp>
        <p:sp>
          <p:nvSpPr>
            <p:cNvPr id="22" name="Rounded Rectangle 21"/>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panose="020B0604020202020204"/>
                  <a:ea typeface="+mn-ea"/>
                  <a:cs typeface="+mn-cs"/>
                </a:rPr>
                <a:t>Online payment issues</a:t>
              </a:r>
            </a:p>
          </p:txBody>
        </p:sp>
      </p:grpSp>
      <p:grpSp>
        <p:nvGrpSpPr>
          <p:cNvPr id="23" name="Group 22"/>
          <p:cNvGrpSpPr/>
          <p:nvPr/>
        </p:nvGrpSpPr>
        <p:grpSpPr>
          <a:xfrm>
            <a:off x="4897034" y="4673904"/>
            <a:ext cx="2593730" cy="1345220"/>
            <a:chOff x="817685" y="2321172"/>
            <a:chExt cx="2593730" cy="1345220"/>
          </a:xfrm>
        </p:grpSpPr>
        <p:sp>
          <p:nvSpPr>
            <p:cNvPr id="24" name="Rounded Rectangle 23"/>
            <p:cNvSpPr/>
            <p:nvPr/>
          </p:nvSpPr>
          <p:spPr>
            <a:xfrm>
              <a:off x="817685" y="2497015"/>
              <a:ext cx="2593730" cy="1169377"/>
            </a:xfrm>
            <a:prstGeom prst="roundRect">
              <a:avLst/>
            </a:prstGeom>
            <a:noFill/>
            <a:ln w="12700" cap="flat" cmpd="sng" algn="ctr">
              <a:solidFill>
                <a:srgbClr val="4A66AC"/>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prstClr val="black"/>
                  </a:solidFill>
                  <a:effectLst/>
                  <a:uLnTx/>
                  <a:uFillTx/>
                  <a:latin typeface="Times New Roman" panose="02020603050405020304"/>
                  <a:ea typeface="+mn-ea"/>
                  <a:cs typeface="+mn-cs"/>
                </a:rPr>
                <a:t>“I have to maintain 4 computers because different government systems use different versions of Java.”</a:t>
              </a:r>
            </a:p>
          </p:txBody>
        </p:sp>
        <p:sp>
          <p:nvSpPr>
            <p:cNvPr id="25" name="Rounded Rectangle 24"/>
            <p:cNvSpPr/>
            <p:nvPr/>
          </p:nvSpPr>
          <p:spPr>
            <a:xfrm>
              <a:off x="1024128" y="2321172"/>
              <a:ext cx="2185064" cy="351692"/>
            </a:xfrm>
            <a:prstGeom prst="roundRect">
              <a:avLst/>
            </a:prstGeom>
            <a:solidFill>
              <a:srgbClr val="4A66AC"/>
            </a:solidFill>
            <a:ln w="12700" cap="flat" cmpd="sng" algn="ctr">
              <a:solidFill>
                <a:srgbClr val="4A66AC">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panose="020B0604020202020204"/>
                  <a:ea typeface="+mn-ea"/>
                  <a:cs typeface="+mn-cs"/>
                </a:rPr>
                <a:t>Insufficient interoperability</a:t>
              </a:r>
            </a:p>
          </p:txBody>
        </p:sp>
      </p:grpSp>
    </p:spTree>
    <p:extLst>
      <p:ext uri="{BB962C8B-B14F-4D97-AF65-F5344CB8AC3E}">
        <p14:creationId xmlns:p14="http://schemas.microsoft.com/office/powerpoint/2010/main" val="166891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43512" y="2041742"/>
            <a:ext cx="6725559" cy="1200329"/>
          </a:xfrm>
          <a:prstGeom prst="rect">
            <a:avLst/>
          </a:prstGeom>
          <a:noFill/>
        </p:spPr>
        <p:txBody>
          <a:bodyPr wrap="none" rtlCol="0">
            <a:spAutoFit/>
          </a:bodyPr>
          <a:lstStyle/>
          <a:p>
            <a:r>
              <a:rPr lang="en-US" sz="3600" dirty="0"/>
              <a:t>Such problems often go unnoticed</a:t>
            </a:r>
          </a:p>
          <a:p>
            <a:r>
              <a:rPr lang="en-US" sz="3600" dirty="0"/>
              <a:t>…..and hence remain unaddressed </a:t>
            </a:r>
          </a:p>
        </p:txBody>
      </p:sp>
      <p:sp>
        <p:nvSpPr>
          <p:cNvPr id="3" name="TextBox 2"/>
          <p:cNvSpPr txBox="1"/>
          <p:nvPr/>
        </p:nvSpPr>
        <p:spPr>
          <a:xfrm>
            <a:off x="1835421" y="3884620"/>
            <a:ext cx="9026638" cy="1200329"/>
          </a:xfrm>
          <a:prstGeom prst="rect">
            <a:avLst/>
          </a:prstGeom>
          <a:noFill/>
        </p:spPr>
        <p:txBody>
          <a:bodyPr wrap="none" rtlCol="0">
            <a:spAutoFit/>
          </a:bodyPr>
          <a:lstStyle/>
          <a:p>
            <a:r>
              <a:rPr lang="en-US" sz="3600" dirty="0"/>
              <a:t>It is thus important to talk to businesses </a:t>
            </a:r>
          </a:p>
          <a:p>
            <a:r>
              <a:rPr lang="en-US" sz="3600" dirty="0"/>
              <a:t>…..because they know where the shoe pinches</a:t>
            </a:r>
          </a:p>
        </p:txBody>
      </p:sp>
    </p:spTree>
    <p:extLst>
      <p:ext uri="{BB962C8B-B14F-4D97-AF65-F5344CB8AC3E}">
        <p14:creationId xmlns:p14="http://schemas.microsoft.com/office/powerpoint/2010/main" val="752725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7</a:t>
            </a:fld>
            <a:endParaRPr lang="en-US" dirty="0">
              <a:solidFill>
                <a:srgbClr val="021F43"/>
              </a:solidFill>
            </a:endParaRPr>
          </a:p>
        </p:txBody>
      </p:sp>
      <p:sp>
        <p:nvSpPr>
          <p:cNvPr id="12" name="Title 11"/>
          <p:cNvSpPr>
            <a:spLocks noGrp="1"/>
          </p:cNvSpPr>
          <p:nvPr>
            <p:ph type="title"/>
          </p:nvPr>
        </p:nvSpPr>
        <p:spPr/>
        <p:txBody>
          <a:bodyPr>
            <a:normAutofit/>
          </a:bodyPr>
          <a:lstStyle/>
          <a:p>
            <a:pPr algn="ctr"/>
            <a:r>
              <a:rPr lang="en-US" sz="4000" b="1" dirty="0">
                <a:solidFill>
                  <a:schemeClr val="accent1">
                    <a:lumMod val="50000"/>
                  </a:schemeClr>
                </a:solidFill>
              </a:rPr>
              <a:t>Listening to the private sector: various ways to do so </a:t>
            </a:r>
          </a:p>
        </p:txBody>
      </p:sp>
      <p:sp>
        <p:nvSpPr>
          <p:cNvPr id="5" name="Content Placeholder 2"/>
          <p:cNvSpPr txBox="1">
            <a:spLocks/>
          </p:cNvSpPr>
          <p:nvPr/>
        </p:nvSpPr>
        <p:spPr>
          <a:xfrm>
            <a:off x="838200" y="1825625"/>
            <a:ext cx="10515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b="1" dirty="0">
                <a:solidFill>
                  <a:prstClr val="black"/>
                </a:solidFill>
              </a:rPr>
              <a:t>Public-private dialogue platforms</a:t>
            </a:r>
            <a:r>
              <a:rPr lang="en-US" sz="2600" dirty="0">
                <a:solidFill>
                  <a:prstClr val="black"/>
                </a:solidFill>
              </a:rPr>
              <a:t>: national, state-level, sectoral</a:t>
            </a:r>
          </a:p>
          <a:p>
            <a:r>
              <a:rPr lang="en-US" sz="2600" b="1" dirty="0">
                <a:solidFill>
                  <a:prstClr val="black"/>
                </a:solidFill>
              </a:rPr>
              <a:t>Enterprise surveys/investor perception surveys</a:t>
            </a:r>
            <a:r>
              <a:rPr lang="en-US" sz="2600" dirty="0">
                <a:solidFill>
                  <a:prstClr val="black"/>
                </a:solidFill>
              </a:rPr>
              <a:t>: periodic survey of businesses to understand constraints faced by them; usually carried out every 2-3 years</a:t>
            </a:r>
          </a:p>
          <a:p>
            <a:r>
              <a:rPr lang="en-US" sz="2600" b="1" dirty="0">
                <a:solidFill>
                  <a:prstClr val="black"/>
                </a:solidFill>
              </a:rPr>
              <a:t>Business Confidence Surveys</a:t>
            </a:r>
            <a:r>
              <a:rPr lang="en-US" sz="2600" dirty="0">
                <a:solidFill>
                  <a:prstClr val="black"/>
                </a:solidFill>
              </a:rPr>
              <a:t>: more frequent survey to assess business confidence and broad market trends (every 3-6 months)</a:t>
            </a:r>
          </a:p>
          <a:p>
            <a:r>
              <a:rPr lang="en-US" sz="2600" b="1" dirty="0">
                <a:solidFill>
                  <a:prstClr val="black"/>
                </a:solidFill>
              </a:rPr>
              <a:t>Reform or service specific feedback loops</a:t>
            </a:r>
            <a:r>
              <a:rPr lang="en-US" sz="2600" dirty="0">
                <a:solidFill>
                  <a:prstClr val="black"/>
                </a:solidFill>
              </a:rPr>
              <a:t>: these are short surveys focusing on a particular government action (such as a policy or regulatory reform), or a particular service provided by government, and are intended to get business opinion on the quality of policy/reform implementation or service delivery   </a:t>
            </a:r>
          </a:p>
        </p:txBody>
      </p:sp>
    </p:spTree>
    <p:extLst>
      <p:ext uri="{BB962C8B-B14F-4D97-AF65-F5344CB8AC3E}">
        <p14:creationId xmlns:p14="http://schemas.microsoft.com/office/powerpoint/2010/main" val="108183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8</a:t>
            </a:fld>
            <a:endParaRPr lang="en-US" dirty="0">
              <a:solidFill>
                <a:srgbClr val="021F43"/>
              </a:solidFill>
            </a:endParaRPr>
          </a:p>
        </p:txBody>
      </p:sp>
      <p:sp>
        <p:nvSpPr>
          <p:cNvPr id="12" name="Title 11"/>
          <p:cNvSpPr>
            <a:spLocks noGrp="1"/>
          </p:cNvSpPr>
          <p:nvPr>
            <p:ph type="title"/>
          </p:nvPr>
        </p:nvSpPr>
        <p:spPr/>
        <p:txBody>
          <a:bodyPr>
            <a:noAutofit/>
          </a:bodyPr>
          <a:lstStyle/>
          <a:p>
            <a:pPr algn="ctr"/>
            <a:r>
              <a:rPr lang="en-US" sz="3200" b="1" dirty="0">
                <a:solidFill>
                  <a:schemeClr val="accent1">
                    <a:lumMod val="50000"/>
                  </a:schemeClr>
                </a:solidFill>
                <a:latin typeface="+mn-lt"/>
              </a:rPr>
              <a:t>Implementing a Business-to-Government (B2G) feedback loop exercise: scope and approach  </a:t>
            </a:r>
          </a:p>
        </p:txBody>
      </p:sp>
      <p:sp>
        <p:nvSpPr>
          <p:cNvPr id="2" name="TextBox 1"/>
          <p:cNvSpPr txBox="1"/>
          <p:nvPr/>
        </p:nvSpPr>
        <p:spPr>
          <a:xfrm>
            <a:off x="1515010" y="1391753"/>
            <a:ext cx="3985146" cy="1538883"/>
          </a:xfrm>
          <a:prstGeom prst="rect">
            <a:avLst/>
          </a:prstGeom>
          <a:solidFill>
            <a:schemeClr val="accent1"/>
          </a:solidFill>
        </p:spPr>
        <p:txBody>
          <a:bodyPr wrap="square" rtlCol="0">
            <a:spAutoFit/>
          </a:bodyPr>
          <a:lstStyle/>
          <a:p>
            <a:pPr lvl="0" algn="ctr"/>
            <a:r>
              <a:rPr lang="en-US" sz="2200" b="1" u="sng" dirty="0">
                <a:solidFill>
                  <a:schemeClr val="bg1"/>
                </a:solidFill>
              </a:rPr>
              <a:t>What to cover </a:t>
            </a:r>
          </a:p>
          <a:p>
            <a:pPr lvl="0" algn="ctr"/>
            <a:r>
              <a:rPr lang="en-US" dirty="0">
                <a:solidFill>
                  <a:schemeClr val="bg1"/>
                </a:solidFill>
              </a:rPr>
              <a:t>Identify the reform areas for which the B2G feedback loop will be set up and the sub-national jurisdictions (or cities) for which this will be done initially.</a:t>
            </a:r>
          </a:p>
        </p:txBody>
      </p:sp>
      <p:sp>
        <p:nvSpPr>
          <p:cNvPr id="6" name="TextBox 5"/>
          <p:cNvSpPr txBox="1"/>
          <p:nvPr/>
        </p:nvSpPr>
        <p:spPr>
          <a:xfrm>
            <a:off x="661157" y="3332622"/>
            <a:ext cx="5692850" cy="2923877"/>
          </a:xfrm>
          <a:prstGeom prst="rect">
            <a:avLst/>
          </a:prstGeom>
          <a:solidFill>
            <a:schemeClr val="accent2">
              <a:lumMod val="40000"/>
              <a:lumOff val="60000"/>
            </a:schemeClr>
          </a:solidFill>
        </p:spPr>
        <p:txBody>
          <a:bodyPr wrap="square" rtlCol="0">
            <a:spAutoFit/>
          </a:bodyPr>
          <a:lstStyle/>
          <a:p>
            <a:pPr lvl="0" algn="ctr"/>
            <a:r>
              <a:rPr lang="en-US" sz="2200" b="1" u="sng" dirty="0"/>
              <a:t>How to collect feedback</a:t>
            </a:r>
          </a:p>
          <a:p>
            <a:pPr algn="ctr"/>
            <a:r>
              <a:rPr lang="en-US" dirty="0"/>
              <a:t>Face-to-face survey, mobile phones or the internet (including combinations of these). </a:t>
            </a:r>
          </a:p>
          <a:p>
            <a:pPr algn="ctr"/>
            <a:endParaRPr lang="en-US" dirty="0"/>
          </a:p>
          <a:p>
            <a:pPr algn="ctr"/>
            <a:r>
              <a:rPr lang="en-US" dirty="0"/>
              <a:t>The approach followed will also influence the way findings are assessed and follow-up actions are identified. For example, a mobile-based app may generate a continuous flow of data which may then feed into a dashboard and produce summary results. A face-to-face survey is a one-shot activity that produces data in one go.  </a:t>
            </a:r>
          </a:p>
        </p:txBody>
      </p:sp>
      <p:sp>
        <p:nvSpPr>
          <p:cNvPr id="7" name="TextBox 6"/>
          <p:cNvSpPr txBox="1"/>
          <p:nvPr/>
        </p:nvSpPr>
        <p:spPr>
          <a:xfrm>
            <a:off x="7110917" y="1610436"/>
            <a:ext cx="4326341" cy="4585871"/>
          </a:xfrm>
          <a:prstGeom prst="rect">
            <a:avLst/>
          </a:prstGeom>
          <a:solidFill>
            <a:schemeClr val="accent6">
              <a:lumMod val="40000"/>
              <a:lumOff val="60000"/>
            </a:schemeClr>
          </a:solidFill>
        </p:spPr>
        <p:txBody>
          <a:bodyPr wrap="square" rtlCol="0">
            <a:spAutoFit/>
          </a:bodyPr>
          <a:lstStyle/>
          <a:p>
            <a:pPr lvl="0" algn="ctr"/>
            <a:r>
              <a:rPr lang="en-US" sz="2200" b="1" u="sng" dirty="0"/>
              <a:t>What to ask</a:t>
            </a:r>
          </a:p>
          <a:p>
            <a:pPr algn="ctr"/>
            <a:r>
              <a:rPr lang="en-US" dirty="0"/>
              <a:t>For each reform area/action, identify a set of questions that will capture business experience on the ground. </a:t>
            </a:r>
          </a:p>
          <a:p>
            <a:pPr algn="ctr"/>
            <a:endParaRPr lang="en-US" dirty="0"/>
          </a:p>
          <a:p>
            <a:pPr algn="ctr"/>
            <a:r>
              <a:rPr lang="en-US" dirty="0"/>
              <a:t>Do a focus group discussion with businesses and other professionals who work with businesses (such as lawyers or accountants) to verify that the questions are meaningful and easy to interpret by the respondents. These focus groups may be particularly useful to identify nuances and undercurrents that are not always apparent and need to be captured well in the questions</a:t>
            </a:r>
            <a:r>
              <a:rPr lang="en-US" dirty="0">
                <a:solidFill>
                  <a:schemeClr val="bg1"/>
                </a:solidFill>
              </a:rPr>
              <a:t>. </a:t>
            </a:r>
          </a:p>
          <a:p>
            <a:pPr lvl="0" algn="ctr"/>
            <a:endParaRPr lang="en-US" dirty="0">
              <a:solidFill>
                <a:schemeClr val="bg1"/>
              </a:solidFill>
            </a:endParaRPr>
          </a:p>
        </p:txBody>
      </p:sp>
      <p:cxnSp>
        <p:nvCxnSpPr>
          <p:cNvPr id="8" name="Straight Arrow Connector 7"/>
          <p:cNvCxnSpPr/>
          <p:nvPr/>
        </p:nvCxnSpPr>
        <p:spPr>
          <a:xfrm>
            <a:off x="2927010" y="2976860"/>
            <a:ext cx="4876" cy="287194"/>
          </a:xfrm>
          <a:prstGeom prst="straightConnector1">
            <a:avLst/>
          </a:prstGeom>
          <a:ln w="1905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407189" y="3715543"/>
            <a:ext cx="609386" cy="8803"/>
          </a:xfrm>
          <a:prstGeom prst="straightConnector1">
            <a:avLst/>
          </a:prstGeom>
          <a:ln w="254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8613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B439F95D-CD6C-461B-AC55-2EEF1AD0C511}" type="slidenum">
              <a:rPr lang="en-US" smtClean="0">
                <a:solidFill>
                  <a:srgbClr val="021F43"/>
                </a:solidFill>
              </a:rPr>
              <a:pPr/>
              <a:t>9</a:t>
            </a:fld>
            <a:endParaRPr lang="en-US" dirty="0">
              <a:solidFill>
                <a:srgbClr val="021F43"/>
              </a:solidFill>
            </a:endParaRPr>
          </a:p>
        </p:txBody>
      </p:sp>
      <p:sp>
        <p:nvSpPr>
          <p:cNvPr id="12" name="Title 11"/>
          <p:cNvSpPr>
            <a:spLocks noGrp="1"/>
          </p:cNvSpPr>
          <p:nvPr>
            <p:ph type="title"/>
          </p:nvPr>
        </p:nvSpPr>
        <p:spPr/>
        <p:txBody>
          <a:bodyPr>
            <a:noAutofit/>
          </a:bodyPr>
          <a:lstStyle/>
          <a:p>
            <a:pPr algn="ctr"/>
            <a:r>
              <a:rPr lang="en-US" sz="3200" b="1" dirty="0">
                <a:solidFill>
                  <a:schemeClr val="accent1">
                    <a:lumMod val="50000"/>
                  </a:schemeClr>
                </a:solidFill>
                <a:latin typeface="+mn-lt"/>
              </a:rPr>
              <a:t>Implementing a B2G feedback loop exercise: survey &amp; follow-up  </a:t>
            </a:r>
          </a:p>
        </p:txBody>
      </p:sp>
      <p:sp>
        <p:nvSpPr>
          <p:cNvPr id="2" name="TextBox 1"/>
          <p:cNvSpPr txBox="1"/>
          <p:nvPr/>
        </p:nvSpPr>
        <p:spPr>
          <a:xfrm>
            <a:off x="1515009" y="1391753"/>
            <a:ext cx="5044741" cy="2677656"/>
          </a:xfrm>
          <a:prstGeom prst="rect">
            <a:avLst/>
          </a:prstGeom>
          <a:solidFill>
            <a:schemeClr val="accent6">
              <a:lumMod val="40000"/>
              <a:lumOff val="60000"/>
            </a:schemeClr>
          </a:solidFill>
        </p:spPr>
        <p:txBody>
          <a:bodyPr wrap="square" rtlCol="0">
            <a:spAutoFit/>
          </a:bodyPr>
          <a:lstStyle/>
          <a:p>
            <a:pPr lvl="0" algn="ctr"/>
            <a:r>
              <a:rPr lang="en-US" sz="2200" b="1" u="sng" dirty="0"/>
              <a:t>Collecting the data </a:t>
            </a:r>
          </a:p>
          <a:p>
            <a:pPr algn="ctr"/>
            <a:r>
              <a:rPr lang="en-US" dirty="0"/>
              <a:t>Decide on sample size and time-frame of survey. Roll out the survey; take steps to publicize it so that there is adequate response</a:t>
            </a:r>
            <a:r>
              <a:rPr lang="en-US" sz="2000" dirty="0"/>
              <a:t>.</a:t>
            </a:r>
          </a:p>
          <a:p>
            <a:pPr algn="ctr"/>
            <a:endParaRPr lang="en-US" dirty="0"/>
          </a:p>
          <a:p>
            <a:pPr algn="ctr"/>
            <a:r>
              <a:rPr lang="en-US" dirty="0"/>
              <a:t>A parallel set of surveys and/or focus group discussions may be carried out for government officials to elicit their views on the challenges they face in implementing reforms on the ground. </a:t>
            </a:r>
          </a:p>
        </p:txBody>
      </p:sp>
      <p:sp>
        <p:nvSpPr>
          <p:cNvPr id="6" name="TextBox 5"/>
          <p:cNvSpPr txBox="1"/>
          <p:nvPr/>
        </p:nvSpPr>
        <p:spPr>
          <a:xfrm>
            <a:off x="7424381" y="1547365"/>
            <a:ext cx="3809675" cy="4308872"/>
          </a:xfrm>
          <a:prstGeom prst="rect">
            <a:avLst/>
          </a:prstGeom>
          <a:solidFill>
            <a:schemeClr val="accent1">
              <a:lumMod val="60000"/>
              <a:lumOff val="40000"/>
            </a:schemeClr>
          </a:solidFill>
        </p:spPr>
        <p:txBody>
          <a:bodyPr wrap="square" rtlCol="0">
            <a:spAutoFit/>
          </a:bodyPr>
          <a:lstStyle/>
          <a:p>
            <a:pPr lvl="0" algn="ctr"/>
            <a:r>
              <a:rPr lang="en-US" sz="2200" b="1" u="sng" dirty="0"/>
              <a:t>Discussing the findings</a:t>
            </a:r>
          </a:p>
          <a:p>
            <a:pPr lvl="0" algn="ctr"/>
            <a:r>
              <a:rPr lang="en-US" dirty="0"/>
              <a:t>Organize discussions on the findings and reach agreement on corrective actions if any are needed. It is preferable that the discussions involve the private sector. Third parties, such as government ministries overseeing the specific regulatory agency, may also participate.</a:t>
            </a:r>
          </a:p>
          <a:p>
            <a:pPr lvl="0" algn="ctr"/>
            <a:endParaRPr lang="en-US" dirty="0"/>
          </a:p>
          <a:p>
            <a:pPr lvl="0" algn="ctr"/>
            <a:r>
              <a:rPr lang="en-US" dirty="0"/>
              <a:t> These meetings should be held in a constructive spirit in order to identify ways in which regulatory delivery may be improved. Remedial actions will be agreed with targets.</a:t>
            </a:r>
            <a:r>
              <a:rPr lang="en-US" dirty="0">
                <a:solidFill>
                  <a:schemeClr val="bg1"/>
                </a:solidFill>
              </a:rPr>
              <a:t>  </a:t>
            </a:r>
          </a:p>
        </p:txBody>
      </p:sp>
      <p:sp>
        <p:nvSpPr>
          <p:cNvPr id="7" name="TextBox 6"/>
          <p:cNvSpPr txBox="1"/>
          <p:nvPr/>
        </p:nvSpPr>
        <p:spPr>
          <a:xfrm>
            <a:off x="1553487" y="4302404"/>
            <a:ext cx="5006263" cy="1815882"/>
          </a:xfrm>
          <a:prstGeom prst="rect">
            <a:avLst/>
          </a:prstGeom>
          <a:solidFill>
            <a:schemeClr val="accent2">
              <a:lumMod val="60000"/>
              <a:lumOff val="40000"/>
            </a:schemeClr>
          </a:solidFill>
        </p:spPr>
        <p:txBody>
          <a:bodyPr wrap="square" rtlCol="0">
            <a:spAutoFit/>
          </a:bodyPr>
          <a:lstStyle/>
          <a:p>
            <a:pPr lvl="0" algn="ctr"/>
            <a:r>
              <a:rPr lang="en-US" sz="2200" b="1" u="sng" dirty="0"/>
              <a:t>Validating corrective actions</a:t>
            </a:r>
          </a:p>
          <a:p>
            <a:pPr algn="ctr"/>
            <a:r>
              <a:rPr lang="en-US" dirty="0"/>
              <a:t>After a few months, when the corrective actions have had time to have an impact,  carry out a follow-up survey to assess whether the implementation gap has been closed or progress has been made to achieve the targets. </a:t>
            </a:r>
          </a:p>
        </p:txBody>
      </p:sp>
      <p:cxnSp>
        <p:nvCxnSpPr>
          <p:cNvPr id="11" name="Straight Arrow Connector 10"/>
          <p:cNvCxnSpPr/>
          <p:nvPr/>
        </p:nvCxnSpPr>
        <p:spPr>
          <a:xfrm flipV="1">
            <a:off x="6559751" y="2258470"/>
            <a:ext cx="609386" cy="8803"/>
          </a:xfrm>
          <a:prstGeom prst="straightConnector1">
            <a:avLst/>
          </a:prstGeom>
          <a:ln w="254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6675814" y="5199797"/>
            <a:ext cx="748567" cy="10548"/>
          </a:xfrm>
          <a:prstGeom prst="straightConnector1">
            <a:avLst/>
          </a:prstGeom>
          <a:ln w="254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614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1036</TotalTime>
  <Words>1419</Words>
  <Application>Microsoft Office PowerPoint</Application>
  <PresentationFormat>Widescreen</PresentationFormat>
  <Paragraphs>126</Paragraphs>
  <Slides>12</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MS PGothic</vt:lpstr>
      <vt:lpstr>Andes</vt:lpstr>
      <vt:lpstr>Arial</vt:lpstr>
      <vt:lpstr>Calibri</vt:lpstr>
      <vt:lpstr>Calibri Light</vt:lpstr>
      <vt:lpstr>Symbol</vt:lpstr>
      <vt:lpstr>Times New Roman</vt:lpstr>
      <vt:lpstr>Trebuchet MS</vt:lpstr>
      <vt:lpstr>Office Theme</vt:lpstr>
      <vt:lpstr>1_Office Theme</vt:lpstr>
      <vt:lpstr>Addressing implementation gaps:   the critical role of information and feedback </vt:lpstr>
      <vt:lpstr>Reforms are often good for some… but not for others   Example: Company registration reforms in Bangladesh </vt:lpstr>
      <vt:lpstr>Implementation gaps are common </vt:lpstr>
      <vt:lpstr>Implementation gaps exist for various reasons </vt:lpstr>
      <vt:lpstr>Implementation gaps: examples from industry </vt:lpstr>
      <vt:lpstr>PowerPoint Presentation</vt:lpstr>
      <vt:lpstr>Listening to the private sector: various ways to do so </vt:lpstr>
      <vt:lpstr>Implementing a Business-to-Government (B2G) feedback loop exercise: scope and approach  </vt:lpstr>
      <vt:lpstr>Implementing a B2G feedback loop exercise: survey &amp; follow-up  </vt:lpstr>
      <vt:lpstr>Completing a feedback loop in the Municipal Corporation of Delhi </vt:lpstr>
      <vt:lpstr>Using administrative data to identify and address deficiencies in regulatory service delivery </vt:lpstr>
      <vt:lpstr>Assessing effectiveness of B2G feedback loops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Syed A. Mahmood</dc:creator>
  <cp:lastModifiedBy>Syed A. Mahmood</cp:lastModifiedBy>
  <cp:revision>38</cp:revision>
  <dcterms:created xsi:type="dcterms:W3CDTF">2017-07-28T05:16:35Z</dcterms:created>
  <dcterms:modified xsi:type="dcterms:W3CDTF">2017-07-29T02:49:54Z</dcterms:modified>
</cp:coreProperties>
</file>