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7335-EC89-4782-AE4F-8D1A2FE3BDF5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2776D-3E83-41DD-8DA0-A8BBB6565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86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7335-EC89-4782-AE4F-8D1A2FE3BDF5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2776D-3E83-41DD-8DA0-A8BBB6565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78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7335-EC89-4782-AE4F-8D1A2FE3BDF5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2776D-3E83-41DD-8DA0-A8BBB6565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24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7335-EC89-4782-AE4F-8D1A2FE3BDF5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2776D-3E83-41DD-8DA0-A8BBB6565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33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7335-EC89-4782-AE4F-8D1A2FE3BDF5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2776D-3E83-41DD-8DA0-A8BBB6565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8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7335-EC89-4782-AE4F-8D1A2FE3BDF5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2776D-3E83-41DD-8DA0-A8BBB6565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05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7335-EC89-4782-AE4F-8D1A2FE3BDF5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2776D-3E83-41DD-8DA0-A8BBB6565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71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7335-EC89-4782-AE4F-8D1A2FE3BDF5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2776D-3E83-41DD-8DA0-A8BBB6565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23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7335-EC89-4782-AE4F-8D1A2FE3BDF5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2776D-3E83-41DD-8DA0-A8BBB6565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29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7335-EC89-4782-AE4F-8D1A2FE3BDF5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2776D-3E83-41DD-8DA0-A8BBB6565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7335-EC89-4782-AE4F-8D1A2FE3BDF5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2776D-3E83-41DD-8DA0-A8BBB6565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05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B7335-EC89-4782-AE4F-8D1A2FE3BDF5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2776D-3E83-41DD-8DA0-A8BBB6565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82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-1" y="102930"/>
            <a:ext cx="12492508" cy="96279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Real Time Integration Of </a:t>
            </a:r>
            <a:r>
              <a:rPr lang="en-US" sz="4000" b="1" dirty="0" smtClean="0"/>
              <a:t> </a:t>
            </a:r>
            <a:r>
              <a:rPr lang="en-US" sz="4000" b="1" dirty="0" smtClean="0"/>
              <a:t>Feedback with EODB-2017</a:t>
            </a:r>
            <a:endParaRPr lang="en-US" sz="4000" b="1" dirty="0"/>
          </a:p>
        </p:txBody>
      </p:sp>
      <p:grpSp>
        <p:nvGrpSpPr>
          <p:cNvPr id="37" name="Group 36"/>
          <p:cNvGrpSpPr/>
          <p:nvPr/>
        </p:nvGrpSpPr>
        <p:grpSpPr>
          <a:xfrm>
            <a:off x="123452" y="-3027627"/>
            <a:ext cx="11513384" cy="9941183"/>
            <a:chOff x="1373982" y="-2911507"/>
            <a:chExt cx="9653931" cy="994118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6518" y="1635256"/>
              <a:ext cx="8862200" cy="5119037"/>
            </a:xfrm>
            <a:prstGeom prst="rect">
              <a:avLst/>
            </a:prstGeom>
          </p:spPr>
        </p:pic>
        <p:sp>
          <p:nvSpPr>
            <p:cNvPr id="4" name="Flowchart: Connector 3"/>
            <p:cNvSpPr/>
            <p:nvPr/>
          </p:nvSpPr>
          <p:spPr>
            <a:xfrm>
              <a:off x="5154773" y="1533045"/>
              <a:ext cx="1524000" cy="1406315"/>
            </a:xfrm>
            <a:prstGeom prst="flowChartConnector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kern="0" dirty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</p:txBody>
        </p:sp>
        <p:sp>
          <p:nvSpPr>
            <p:cNvPr id="5" name="Flowchart: Connector 4"/>
            <p:cNvSpPr/>
            <p:nvPr/>
          </p:nvSpPr>
          <p:spPr>
            <a:xfrm>
              <a:off x="4392773" y="5567805"/>
              <a:ext cx="1524000" cy="1406315"/>
            </a:xfrm>
            <a:prstGeom prst="flowChartConnector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kern="0" dirty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</p:txBody>
        </p:sp>
        <p:sp>
          <p:nvSpPr>
            <p:cNvPr id="6" name="Flowchart: Connector 5"/>
            <p:cNvSpPr/>
            <p:nvPr/>
          </p:nvSpPr>
          <p:spPr>
            <a:xfrm>
              <a:off x="7394062" y="3432579"/>
              <a:ext cx="1524000" cy="1406315"/>
            </a:xfrm>
            <a:prstGeom prst="flowChartConnector">
              <a:avLst/>
            </a:prstGeom>
            <a:solidFill>
              <a:srgbClr val="F4B68C"/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sz="1200" dirty="0">
                <a:latin typeface="Univers for KPMG" panose="020B0603020202020204" pitchFamily="34" charset="0"/>
              </a:endParaRPr>
            </a:p>
          </p:txBody>
        </p:sp>
        <p:sp>
          <p:nvSpPr>
            <p:cNvPr id="7" name="Flowchart: Connector 6"/>
            <p:cNvSpPr/>
            <p:nvPr/>
          </p:nvSpPr>
          <p:spPr>
            <a:xfrm>
              <a:off x="1876646" y="2737354"/>
              <a:ext cx="1524000" cy="1406315"/>
            </a:xfrm>
            <a:prstGeom prst="flowChartConnector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kern="0" dirty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373982" y="4151343"/>
              <a:ext cx="257470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600" b="1" kern="0" dirty="0" smtClean="0">
                  <a:solidFill>
                    <a:srgbClr val="000000"/>
                  </a:solidFill>
                  <a:latin typeface="Univers for KPMG" panose="020B0603020202020204" pitchFamily="34" charset="0"/>
                </a:rPr>
                <a:t>Reform Mapping</a:t>
              </a:r>
            </a:p>
            <a:p>
              <a:r>
                <a:rPr lang="en-US" sz="1600" b="1" kern="0" dirty="0" smtClean="0">
                  <a:solidFill>
                    <a:srgbClr val="7030A0"/>
                  </a:solidFill>
                  <a:latin typeface="Univers for KPMG" panose="020B0603020202020204" pitchFamily="34" charset="0"/>
                </a:rPr>
                <a:t>Mapping of Existing implemented reforms in all the concerned departments with BRAP-2017, including 5 new departments.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89860" y="-2911507"/>
              <a:ext cx="2793279" cy="994118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just"/>
              <a:endParaRPr lang="en-US" sz="1600" b="1" kern="0" dirty="0" smtClean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  <a:p>
              <a:pPr algn="just"/>
              <a:endParaRPr lang="en-US" sz="1600" b="1" kern="0" dirty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  <a:p>
              <a:pPr algn="just"/>
              <a:endParaRPr lang="en-US" sz="1600" b="1" kern="0" dirty="0" smtClean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  <a:p>
              <a:pPr algn="just"/>
              <a:endParaRPr lang="en-US" sz="1600" b="1" kern="0" dirty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  <a:p>
              <a:pPr algn="just"/>
              <a:endParaRPr lang="en-US" sz="1600" b="1" kern="0" dirty="0" smtClean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  <a:p>
              <a:pPr algn="just"/>
              <a:endParaRPr lang="en-US" sz="1600" b="1" kern="0" dirty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  <a:p>
              <a:pPr algn="just"/>
              <a:endParaRPr lang="en-US" sz="1600" b="1" kern="0" dirty="0" smtClean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  <a:p>
              <a:pPr algn="just"/>
              <a:endParaRPr lang="en-US" sz="1600" b="1" kern="0" dirty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  <a:p>
              <a:pPr algn="just"/>
              <a:endParaRPr lang="en-US" sz="1600" b="1" kern="0" dirty="0" smtClean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  <a:p>
              <a:pPr algn="just"/>
              <a:endParaRPr lang="en-US" sz="1600" b="1" kern="0" dirty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  <a:p>
              <a:pPr algn="just"/>
              <a:endParaRPr lang="en-US" sz="1600" b="1" kern="0" dirty="0" smtClean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  <a:p>
              <a:pPr algn="just"/>
              <a:endParaRPr lang="en-US" sz="1600" b="1" kern="0" dirty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  <a:p>
              <a:pPr algn="just"/>
              <a:endParaRPr lang="en-US" sz="1600" b="1" kern="0" dirty="0" smtClean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  <a:p>
              <a:pPr algn="just"/>
              <a:endParaRPr lang="en-US" sz="1600" b="1" kern="0" dirty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  <a:p>
              <a:pPr algn="just"/>
              <a:endParaRPr lang="en-US" sz="1600" b="1" kern="0" dirty="0" smtClean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  <a:p>
              <a:pPr algn="just"/>
              <a:endParaRPr lang="en-US" sz="1600" b="1" kern="0" dirty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  <a:p>
              <a:pPr algn="just"/>
              <a:endParaRPr lang="en-US" sz="1600" b="1" kern="0" dirty="0" smtClean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  <a:p>
              <a:pPr algn="ctr"/>
              <a:r>
                <a:rPr lang="en-US" sz="1600" b="1" kern="0" dirty="0" smtClean="0">
                  <a:solidFill>
                    <a:srgbClr val="000000"/>
                  </a:solidFill>
                  <a:latin typeface="Univers for KPMG" panose="020B0603020202020204" pitchFamily="34" charset="0"/>
                </a:rPr>
                <a:t>Baseline Setting</a:t>
              </a:r>
            </a:p>
            <a:p>
              <a:endParaRPr lang="en-US" sz="1600" b="1" kern="0" dirty="0" smtClean="0">
                <a:solidFill>
                  <a:srgbClr val="C00000"/>
                </a:solidFill>
                <a:latin typeface="Univers for KPMG" panose="020B0603020202020204" pitchFamily="34" charset="0"/>
              </a:endParaRPr>
            </a:p>
            <a:p>
              <a:endParaRPr lang="en-US" sz="1600" b="1" kern="0" dirty="0" smtClean="0">
                <a:solidFill>
                  <a:srgbClr val="C00000"/>
                </a:solidFill>
                <a:latin typeface="Univers for KPMG" panose="020B0603020202020204" pitchFamily="34" charset="0"/>
              </a:endParaRPr>
            </a:p>
            <a:p>
              <a:endParaRPr lang="en-US" sz="1600" b="1" kern="0" dirty="0" smtClean="0">
                <a:solidFill>
                  <a:srgbClr val="C00000"/>
                </a:solidFill>
                <a:latin typeface="Univers for KPMG" panose="020B0603020202020204" pitchFamily="34" charset="0"/>
              </a:endParaRPr>
            </a:p>
            <a:p>
              <a:r>
                <a:rPr lang="en-US" sz="1600" b="1" kern="0" dirty="0" smtClean="0">
                  <a:solidFill>
                    <a:srgbClr val="C00000"/>
                  </a:solidFill>
                  <a:latin typeface="Univers for KPMG" panose="020B0603020202020204" pitchFamily="34" charset="0"/>
                </a:rPr>
                <a:t>Departments base </a:t>
              </a:r>
              <a:r>
                <a:rPr lang="en-US" sz="1600" b="1" kern="0" dirty="0">
                  <a:solidFill>
                    <a:srgbClr val="C00000"/>
                  </a:solidFill>
                  <a:latin typeface="Univers for KPMG" panose="020B0603020202020204" pitchFamily="34" charset="0"/>
                </a:rPr>
                <a:t>lined </a:t>
              </a:r>
              <a:r>
                <a:rPr lang="en-US" sz="1600" b="1" kern="0" dirty="0" smtClean="0">
                  <a:solidFill>
                    <a:srgbClr val="C00000"/>
                  </a:solidFill>
                  <a:latin typeface="Univers for KPMG" panose="020B0603020202020204" pitchFamily="34" charset="0"/>
                </a:rPr>
                <a:t>        Services </a:t>
              </a:r>
              <a:r>
                <a:rPr lang="en-US" sz="1600" b="1" kern="0" dirty="0">
                  <a:solidFill>
                    <a:srgbClr val="C00000"/>
                  </a:solidFill>
                  <a:latin typeface="Univers for KPMG" panose="020B0603020202020204" pitchFamily="34" charset="0"/>
                </a:rPr>
                <a:t>offered </a:t>
              </a:r>
              <a:r>
                <a:rPr lang="en-US" sz="1600" b="1" kern="0" dirty="0" smtClean="0">
                  <a:solidFill>
                    <a:srgbClr val="C00000"/>
                  </a:solidFill>
                  <a:latin typeface="Univers for KPMG" panose="020B0603020202020204" pitchFamily="34" charset="0"/>
                </a:rPr>
                <a:t>in accordance to  BRAP-2017</a:t>
              </a:r>
            </a:p>
            <a:p>
              <a:endParaRPr lang="en-US" sz="1600" b="1" kern="0" dirty="0">
                <a:solidFill>
                  <a:srgbClr val="C00000"/>
                </a:solidFill>
                <a:latin typeface="Univers for KPMG" panose="020B0603020202020204" pitchFamily="34" charset="0"/>
              </a:endParaRPr>
            </a:p>
            <a:p>
              <a:endParaRPr lang="en-US" sz="1600" b="1" kern="0" dirty="0" smtClean="0">
                <a:solidFill>
                  <a:srgbClr val="C00000"/>
                </a:solidFill>
                <a:latin typeface="Univers for KPMG" panose="020B0603020202020204" pitchFamily="34" charset="0"/>
              </a:endParaRPr>
            </a:p>
            <a:p>
              <a:endParaRPr lang="en-US" sz="1600" b="1" kern="0" dirty="0">
                <a:solidFill>
                  <a:srgbClr val="C00000"/>
                </a:solidFill>
                <a:latin typeface="Univers for KPMG" panose="020B0603020202020204" pitchFamily="34" charset="0"/>
              </a:endParaRPr>
            </a:p>
            <a:p>
              <a:endParaRPr lang="en-US" sz="1600" b="1" kern="0" dirty="0" smtClean="0">
                <a:solidFill>
                  <a:srgbClr val="C00000"/>
                </a:solidFill>
                <a:latin typeface="Univers for KPMG" panose="020B0603020202020204" pitchFamily="34" charset="0"/>
              </a:endParaRPr>
            </a:p>
            <a:p>
              <a:endParaRPr lang="en-US" sz="1600" b="1" kern="0" dirty="0">
                <a:solidFill>
                  <a:srgbClr val="C00000"/>
                </a:solidFill>
                <a:latin typeface="Univers for KPMG" panose="020B0603020202020204" pitchFamily="34" charset="0"/>
              </a:endParaRPr>
            </a:p>
            <a:p>
              <a:endParaRPr lang="en-US" sz="1600" b="1" kern="0" dirty="0" smtClean="0">
                <a:solidFill>
                  <a:srgbClr val="C00000"/>
                </a:solidFill>
                <a:latin typeface="Univers for KPMG" panose="020B0603020202020204" pitchFamily="34" charset="0"/>
              </a:endParaRPr>
            </a:p>
            <a:p>
              <a:endParaRPr lang="en-US" sz="1600" b="1" kern="0" dirty="0">
                <a:solidFill>
                  <a:srgbClr val="C00000"/>
                </a:solidFill>
                <a:latin typeface="Univers for KPMG" panose="020B0603020202020204" pitchFamily="34" charset="0"/>
              </a:endParaRPr>
            </a:p>
            <a:p>
              <a:endParaRPr lang="en-US" sz="1600" b="1" kern="0" dirty="0" smtClean="0">
                <a:solidFill>
                  <a:srgbClr val="C00000"/>
                </a:solidFill>
                <a:latin typeface="Univers for KPMG" panose="020B0603020202020204" pitchFamily="34" charset="0"/>
              </a:endParaRPr>
            </a:p>
            <a:p>
              <a:endParaRPr lang="en-US" sz="1600" b="1" kern="0" dirty="0">
                <a:solidFill>
                  <a:srgbClr val="C00000"/>
                </a:solidFill>
                <a:latin typeface="Univers for KPMG" panose="020B0603020202020204" pitchFamily="34" charset="0"/>
              </a:endParaRPr>
            </a:p>
            <a:p>
              <a:endParaRPr lang="en-US" sz="1600" b="1" kern="0" dirty="0" smtClean="0">
                <a:solidFill>
                  <a:srgbClr val="C00000"/>
                </a:solidFill>
                <a:latin typeface="Univers for KPMG" panose="020B0603020202020204" pitchFamily="34" charset="0"/>
              </a:endParaRPr>
            </a:p>
            <a:p>
              <a:endParaRPr lang="en-US" sz="1600" b="1" kern="0" dirty="0">
                <a:solidFill>
                  <a:srgbClr val="C00000"/>
                </a:solidFill>
                <a:latin typeface="Univers for KPMG" panose="020B0603020202020204" pitchFamily="34" charset="0"/>
              </a:endParaRPr>
            </a:p>
            <a:p>
              <a:endParaRPr lang="en-US" sz="1600" b="1" kern="0" dirty="0" smtClean="0">
                <a:solidFill>
                  <a:srgbClr val="C00000"/>
                </a:solidFill>
                <a:latin typeface="Univers for KPMG" panose="020B0603020202020204" pitchFamily="34" charset="0"/>
              </a:endParaRPr>
            </a:p>
            <a:p>
              <a:endParaRPr lang="en-US" sz="1600" b="1" kern="0" dirty="0">
                <a:solidFill>
                  <a:srgbClr val="C00000"/>
                </a:solidFill>
                <a:latin typeface="Univers for KPMG" panose="020B0603020202020204" pitchFamily="34" charset="0"/>
              </a:endParaRPr>
            </a:p>
            <a:p>
              <a:endParaRPr lang="en-US" sz="1600" b="1" kern="0" dirty="0">
                <a:solidFill>
                  <a:srgbClr val="C00000"/>
                </a:solidFill>
                <a:latin typeface="Univers for KPMG" panose="020B0603020202020204" pitchFamily="34" charset="0"/>
              </a:endParaRPr>
            </a:p>
            <a:p>
              <a:pPr algn="r"/>
              <a:endParaRPr lang="en-US" sz="1600" b="1" kern="0" dirty="0" smtClean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683087" y="1255031"/>
              <a:ext cx="4344826" cy="20390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600" b="1" kern="0" dirty="0" smtClean="0">
                  <a:solidFill>
                    <a:srgbClr val="000000"/>
                  </a:solidFill>
                  <a:latin typeface="Univers for KPMG" panose="020B0603020202020204" pitchFamily="34" charset="0"/>
                </a:rPr>
                <a:t>Feedback Survey System</a:t>
              </a:r>
            </a:p>
            <a:p>
              <a:pPr algn="just"/>
              <a:r>
                <a:rPr lang="en-US" sz="1600" kern="0" dirty="0" smtClean="0">
                  <a:solidFill>
                    <a:srgbClr val="000000"/>
                  </a:solidFill>
                  <a:latin typeface="Univers for KPMG" panose="020B0603020202020204" pitchFamily="34" charset="0"/>
                </a:rPr>
                <a:t>Feedback </a:t>
              </a:r>
              <a:r>
                <a:rPr lang="en-US" sz="1600" kern="0" dirty="0" smtClean="0">
                  <a:solidFill>
                    <a:srgbClr val="000000"/>
                  </a:solidFill>
                  <a:latin typeface="Univers for KPMG" panose="020B0603020202020204" pitchFamily="34" charset="0"/>
                </a:rPr>
                <a:t>Portal (RAS) is developed </a:t>
              </a:r>
              <a:r>
                <a:rPr lang="en-US" sz="1600" kern="0" dirty="0" smtClean="0">
                  <a:solidFill>
                    <a:srgbClr val="000000"/>
                  </a:solidFill>
                  <a:latin typeface="Univers for KPMG" panose="020B0603020202020204" pitchFamily="34" charset="0"/>
                </a:rPr>
                <a:t>to capture the </a:t>
              </a:r>
              <a:r>
                <a:rPr lang="en-US" sz="1600" kern="0" dirty="0" smtClean="0">
                  <a:solidFill>
                    <a:srgbClr val="000000"/>
                  </a:solidFill>
                  <a:latin typeface="Univers for KPMG" panose="020B0603020202020204" pitchFamily="34" charset="0"/>
                </a:rPr>
                <a:t>real-time results </a:t>
              </a:r>
              <a:r>
                <a:rPr lang="en-US" sz="1600" kern="0" dirty="0" smtClean="0">
                  <a:solidFill>
                    <a:srgbClr val="000000"/>
                  </a:solidFill>
                  <a:latin typeface="Univers for KPMG" panose="020B0603020202020204" pitchFamily="34" charset="0"/>
                </a:rPr>
                <a:t>of </a:t>
              </a:r>
              <a:r>
                <a:rPr lang="en-US" sz="1600" kern="0" dirty="0" smtClean="0">
                  <a:solidFill>
                    <a:srgbClr val="000000"/>
                  </a:solidFill>
                  <a:latin typeface="Univers for KPMG" panose="020B0603020202020204" pitchFamily="34" charset="0"/>
                </a:rPr>
                <a:t>services offered</a:t>
              </a:r>
            </a:p>
            <a:p>
              <a:pPr algn="just"/>
              <a:r>
                <a:rPr lang="en-US" sz="1600" kern="0" dirty="0" smtClean="0">
                  <a:solidFill>
                    <a:srgbClr val="000000"/>
                  </a:solidFill>
                  <a:latin typeface="Univers for KPMG" panose="020B0603020202020204" pitchFamily="34" charset="0"/>
                </a:rPr>
                <a:t>to Investors This </a:t>
              </a:r>
              <a:r>
                <a:rPr lang="en-US" sz="1600" kern="0" dirty="0" smtClean="0">
                  <a:solidFill>
                    <a:srgbClr val="000000"/>
                  </a:solidFill>
                  <a:latin typeface="Univers for KPMG" panose="020B0603020202020204" pitchFamily="34" charset="0"/>
                </a:rPr>
                <a:t>would act </a:t>
              </a:r>
              <a:r>
                <a:rPr lang="en-US" sz="1600" kern="0" dirty="0" smtClean="0">
                  <a:solidFill>
                    <a:srgbClr val="000000"/>
                  </a:solidFill>
                  <a:latin typeface="Univers for KPMG" panose="020B0603020202020204" pitchFamily="34" charset="0"/>
                </a:rPr>
                <a:t>as</a:t>
              </a:r>
            </a:p>
            <a:p>
              <a:pPr algn="just"/>
              <a:r>
                <a:rPr lang="en-US" sz="1600" kern="0" dirty="0" smtClean="0">
                  <a:solidFill>
                    <a:srgbClr val="000000"/>
                  </a:solidFill>
                  <a:latin typeface="Univers for KPMG" panose="020B0603020202020204" pitchFamily="34" charset="0"/>
                </a:rPr>
                <a:t> </a:t>
              </a:r>
              <a:r>
                <a:rPr lang="en-US" sz="1600" kern="0" dirty="0" smtClean="0">
                  <a:solidFill>
                    <a:srgbClr val="000000"/>
                  </a:solidFill>
                  <a:latin typeface="Univers for KPMG" panose="020B0603020202020204" pitchFamily="34" charset="0"/>
                </a:rPr>
                <a:t>performance </a:t>
              </a:r>
              <a:endParaRPr lang="en-US" sz="1600" kern="0" dirty="0" smtClean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  <a:p>
              <a:pPr algn="just"/>
              <a:r>
                <a:rPr lang="en-US" sz="1450" b="1" kern="0" dirty="0" smtClean="0">
                  <a:solidFill>
                    <a:srgbClr val="C00000"/>
                  </a:solidFill>
                  <a:latin typeface="Univers for KPMG" panose="020B0603020202020204" pitchFamily="34" charset="0"/>
                </a:rPr>
                <a:t>baseline </a:t>
              </a:r>
              <a:r>
                <a:rPr lang="en-US" sz="1450" b="1" kern="0" dirty="0" smtClean="0">
                  <a:solidFill>
                    <a:srgbClr val="C00000"/>
                  </a:solidFill>
                  <a:latin typeface="Univers for KPMG" panose="020B0603020202020204" pitchFamily="34" charset="0"/>
                </a:rPr>
                <a:t>of investor perception</a:t>
              </a:r>
            </a:p>
            <a:p>
              <a:pPr algn="just"/>
              <a:endParaRPr lang="en-US" sz="1600" kern="0" dirty="0" smtClean="0">
                <a:latin typeface="Univers for KPMG" panose="020B0603020202020204" pitchFamily="34" charset="0"/>
              </a:endParaRPr>
            </a:p>
            <a:p>
              <a:pPr algn="just"/>
              <a:endParaRPr lang="en-US" sz="1600" b="1" kern="0" dirty="0">
                <a:solidFill>
                  <a:schemeClr val="accent1">
                    <a:lumMod val="50000"/>
                  </a:schemeClr>
                </a:solidFill>
                <a:latin typeface="Univers for KPMG" panose="020B060302020202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66894" y="4690642"/>
              <a:ext cx="2845844" cy="175432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600" b="1" kern="0" dirty="0">
                  <a:solidFill>
                    <a:srgbClr val="000000"/>
                  </a:solidFill>
                  <a:latin typeface="Univers for KPMG" panose="020B0603020202020204" pitchFamily="34" charset="0"/>
                </a:rPr>
                <a:t>Continuous Improvement</a:t>
              </a:r>
            </a:p>
            <a:p>
              <a:endParaRPr lang="en-US" sz="1200" kern="0" dirty="0" smtClean="0">
                <a:solidFill>
                  <a:srgbClr val="000000"/>
                </a:solidFill>
                <a:latin typeface="Univers for KPMG" panose="020B0603020202020204" pitchFamily="34" charset="0"/>
              </a:endParaRPr>
            </a:p>
            <a:p>
              <a:pPr algn="just"/>
              <a:r>
                <a:rPr lang="en-US" sz="1600" kern="0" dirty="0" smtClean="0">
                  <a:solidFill>
                    <a:srgbClr val="000000"/>
                  </a:solidFill>
                  <a:latin typeface="Univers for KPMG" panose="020B0603020202020204" pitchFamily="34" charset="0"/>
                </a:rPr>
                <a:t>Star rating </a:t>
              </a:r>
              <a:r>
                <a:rPr lang="en-US" sz="1600" kern="0" dirty="0">
                  <a:solidFill>
                    <a:srgbClr val="000000"/>
                  </a:solidFill>
                  <a:latin typeface="Univers for KPMG" panose="020B0603020202020204" pitchFamily="34" charset="0"/>
                </a:rPr>
                <a:t>received on </a:t>
              </a:r>
              <a:r>
                <a:rPr lang="en-US" sz="1600" b="1" kern="0" dirty="0">
                  <a:solidFill>
                    <a:srgbClr val="0070C0"/>
                  </a:solidFill>
                  <a:latin typeface="Univers for KPMG" panose="020B0603020202020204" pitchFamily="34" charset="0"/>
                </a:rPr>
                <a:t>feedback portal would be integrated with CM’s dashboard</a:t>
              </a:r>
              <a:r>
                <a:rPr lang="en-US" sz="1600" kern="0" dirty="0">
                  <a:solidFill>
                    <a:srgbClr val="000000"/>
                  </a:solidFill>
                  <a:latin typeface="Univers for KPMG" panose="020B0603020202020204" pitchFamily="34" charset="0"/>
                </a:rPr>
                <a:t> for regular review at Apex level</a:t>
              </a:r>
              <a:r>
                <a:rPr lang="en-US" sz="1200" kern="0" dirty="0" smtClean="0">
                  <a:solidFill>
                    <a:srgbClr val="000000"/>
                  </a:solidFill>
                  <a:latin typeface="Univers for KPMG" panose="020B0603020202020204" pitchFamily="34" charset="0"/>
                </a:rPr>
                <a:t>.</a:t>
              </a: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5576901" y="1862272"/>
              <a:ext cx="870670" cy="637433"/>
              <a:chOff x="785222" y="2922618"/>
              <a:chExt cx="381000" cy="319088"/>
            </a:xfrm>
            <a:solidFill>
              <a:schemeClr val="bg1"/>
            </a:solidFill>
          </p:grpSpPr>
          <p:sp>
            <p:nvSpPr>
              <p:cNvPr id="13" name="Freeform 10102"/>
              <p:cNvSpPr>
                <a:spLocks/>
              </p:cNvSpPr>
              <p:nvPr/>
            </p:nvSpPr>
            <p:spPr bwMode="auto">
              <a:xfrm>
                <a:off x="827698" y="3060730"/>
                <a:ext cx="58738" cy="95250"/>
              </a:xfrm>
              <a:custGeom>
                <a:avLst/>
                <a:gdLst>
                  <a:gd name="T0" fmla="*/ 149 w 149"/>
                  <a:gd name="T1" fmla="*/ 0 h 238"/>
                  <a:gd name="T2" fmla="*/ 0 w 149"/>
                  <a:gd name="T3" fmla="*/ 0 h 238"/>
                  <a:gd name="T4" fmla="*/ 0 w 149"/>
                  <a:gd name="T5" fmla="*/ 238 h 238"/>
                  <a:gd name="T6" fmla="*/ 149 w 149"/>
                  <a:gd name="T7" fmla="*/ 151 h 238"/>
                  <a:gd name="T8" fmla="*/ 149 w 149"/>
                  <a:gd name="T9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9" h="238">
                    <a:moveTo>
                      <a:pt x="149" y="0"/>
                    </a:moveTo>
                    <a:lnTo>
                      <a:pt x="0" y="0"/>
                    </a:lnTo>
                    <a:lnTo>
                      <a:pt x="0" y="238"/>
                    </a:lnTo>
                    <a:lnTo>
                      <a:pt x="149" y="151"/>
                    </a:lnTo>
                    <a:lnTo>
                      <a:pt x="14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dirty="0">
                  <a:latin typeface="Univers for KPMG" panose="020B0603020202020204" pitchFamily="34" charset="0"/>
                </a:endParaRPr>
              </a:p>
            </p:txBody>
          </p:sp>
          <p:sp>
            <p:nvSpPr>
              <p:cNvPr id="14" name="Freeform 10103"/>
              <p:cNvSpPr>
                <a:spLocks/>
              </p:cNvSpPr>
              <p:nvPr/>
            </p:nvSpPr>
            <p:spPr bwMode="auto">
              <a:xfrm>
                <a:off x="827698" y="3186143"/>
                <a:ext cx="58738" cy="55563"/>
              </a:xfrm>
              <a:custGeom>
                <a:avLst/>
                <a:gdLst>
                  <a:gd name="T0" fmla="*/ 149 w 149"/>
                  <a:gd name="T1" fmla="*/ 0 h 138"/>
                  <a:gd name="T2" fmla="*/ 0 w 149"/>
                  <a:gd name="T3" fmla="*/ 87 h 138"/>
                  <a:gd name="T4" fmla="*/ 0 w 149"/>
                  <a:gd name="T5" fmla="*/ 138 h 138"/>
                  <a:gd name="T6" fmla="*/ 149 w 149"/>
                  <a:gd name="T7" fmla="*/ 138 h 138"/>
                  <a:gd name="T8" fmla="*/ 149 w 14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9" h="138">
                    <a:moveTo>
                      <a:pt x="149" y="0"/>
                    </a:moveTo>
                    <a:lnTo>
                      <a:pt x="0" y="87"/>
                    </a:lnTo>
                    <a:lnTo>
                      <a:pt x="0" y="138"/>
                    </a:lnTo>
                    <a:lnTo>
                      <a:pt x="149" y="138"/>
                    </a:lnTo>
                    <a:lnTo>
                      <a:pt x="14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dirty="0">
                  <a:latin typeface="Univers for KPMG" panose="020B0603020202020204" pitchFamily="34" charset="0"/>
                </a:endParaRPr>
              </a:p>
            </p:txBody>
          </p:sp>
          <p:sp>
            <p:nvSpPr>
              <p:cNvPr id="15" name="Freeform 10104"/>
              <p:cNvSpPr>
                <a:spLocks/>
              </p:cNvSpPr>
              <p:nvPr/>
            </p:nvSpPr>
            <p:spPr bwMode="auto">
              <a:xfrm>
                <a:off x="922948" y="2997230"/>
                <a:ext cx="60325" cy="101600"/>
              </a:xfrm>
              <a:custGeom>
                <a:avLst/>
                <a:gdLst>
                  <a:gd name="T0" fmla="*/ 149 w 149"/>
                  <a:gd name="T1" fmla="*/ 0 h 258"/>
                  <a:gd name="T2" fmla="*/ 0 w 149"/>
                  <a:gd name="T3" fmla="*/ 0 h 258"/>
                  <a:gd name="T4" fmla="*/ 0 w 149"/>
                  <a:gd name="T5" fmla="*/ 258 h 258"/>
                  <a:gd name="T6" fmla="*/ 149 w 149"/>
                  <a:gd name="T7" fmla="*/ 170 h 258"/>
                  <a:gd name="T8" fmla="*/ 149 w 149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9" h="258">
                    <a:moveTo>
                      <a:pt x="149" y="0"/>
                    </a:moveTo>
                    <a:lnTo>
                      <a:pt x="0" y="0"/>
                    </a:lnTo>
                    <a:lnTo>
                      <a:pt x="0" y="258"/>
                    </a:lnTo>
                    <a:lnTo>
                      <a:pt x="149" y="170"/>
                    </a:lnTo>
                    <a:lnTo>
                      <a:pt x="14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dirty="0">
                  <a:latin typeface="Univers for KPMG" panose="020B0603020202020204" pitchFamily="34" charset="0"/>
                </a:endParaRPr>
              </a:p>
            </p:txBody>
          </p:sp>
          <p:sp>
            <p:nvSpPr>
              <p:cNvPr id="16" name="Freeform 10105"/>
              <p:cNvSpPr>
                <a:spLocks/>
              </p:cNvSpPr>
              <p:nvPr/>
            </p:nvSpPr>
            <p:spPr bwMode="auto">
              <a:xfrm>
                <a:off x="922948" y="3128993"/>
                <a:ext cx="60325" cy="112713"/>
              </a:xfrm>
              <a:custGeom>
                <a:avLst/>
                <a:gdLst>
                  <a:gd name="T0" fmla="*/ 149 w 149"/>
                  <a:gd name="T1" fmla="*/ 0 h 281"/>
                  <a:gd name="T2" fmla="*/ 0 w 149"/>
                  <a:gd name="T3" fmla="*/ 88 h 281"/>
                  <a:gd name="T4" fmla="*/ 0 w 149"/>
                  <a:gd name="T5" fmla="*/ 281 h 281"/>
                  <a:gd name="T6" fmla="*/ 149 w 149"/>
                  <a:gd name="T7" fmla="*/ 281 h 281"/>
                  <a:gd name="T8" fmla="*/ 149 w 149"/>
                  <a:gd name="T9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9" h="281">
                    <a:moveTo>
                      <a:pt x="149" y="0"/>
                    </a:moveTo>
                    <a:lnTo>
                      <a:pt x="0" y="88"/>
                    </a:lnTo>
                    <a:lnTo>
                      <a:pt x="0" y="281"/>
                    </a:lnTo>
                    <a:lnTo>
                      <a:pt x="149" y="281"/>
                    </a:lnTo>
                    <a:lnTo>
                      <a:pt x="14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dirty="0">
                  <a:latin typeface="Univers for KPMG" panose="020B0603020202020204" pitchFamily="34" charset="0"/>
                </a:endParaRPr>
              </a:p>
            </p:txBody>
          </p:sp>
          <p:sp>
            <p:nvSpPr>
              <p:cNvPr id="17" name="Freeform 10106"/>
              <p:cNvSpPr>
                <a:spLocks/>
              </p:cNvSpPr>
              <p:nvPr/>
            </p:nvSpPr>
            <p:spPr bwMode="auto">
              <a:xfrm>
                <a:off x="1022959" y="3071843"/>
                <a:ext cx="58738" cy="169863"/>
              </a:xfrm>
              <a:custGeom>
                <a:avLst/>
                <a:gdLst>
                  <a:gd name="T0" fmla="*/ 149 w 149"/>
                  <a:gd name="T1" fmla="*/ 0 h 428"/>
                  <a:gd name="T2" fmla="*/ 0 w 149"/>
                  <a:gd name="T3" fmla="*/ 88 h 428"/>
                  <a:gd name="T4" fmla="*/ 0 w 149"/>
                  <a:gd name="T5" fmla="*/ 428 h 428"/>
                  <a:gd name="T6" fmla="*/ 149 w 149"/>
                  <a:gd name="T7" fmla="*/ 428 h 428"/>
                  <a:gd name="T8" fmla="*/ 149 w 149"/>
                  <a:gd name="T9" fmla="*/ 0 h 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9" h="428">
                    <a:moveTo>
                      <a:pt x="149" y="0"/>
                    </a:moveTo>
                    <a:lnTo>
                      <a:pt x="0" y="88"/>
                    </a:lnTo>
                    <a:lnTo>
                      <a:pt x="0" y="428"/>
                    </a:lnTo>
                    <a:lnTo>
                      <a:pt x="149" y="428"/>
                    </a:lnTo>
                    <a:lnTo>
                      <a:pt x="14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dirty="0">
                  <a:latin typeface="Univers for KPMG" panose="020B0603020202020204" pitchFamily="34" charset="0"/>
                </a:endParaRPr>
              </a:p>
            </p:txBody>
          </p:sp>
          <p:sp>
            <p:nvSpPr>
              <p:cNvPr id="18" name="Freeform 10107"/>
              <p:cNvSpPr>
                <a:spLocks/>
              </p:cNvSpPr>
              <p:nvPr/>
            </p:nvSpPr>
            <p:spPr bwMode="auto">
              <a:xfrm>
                <a:off x="1022959" y="2922618"/>
                <a:ext cx="58738" cy="117475"/>
              </a:xfrm>
              <a:custGeom>
                <a:avLst/>
                <a:gdLst>
                  <a:gd name="T0" fmla="*/ 149 w 149"/>
                  <a:gd name="T1" fmla="*/ 0 h 299"/>
                  <a:gd name="T2" fmla="*/ 0 w 149"/>
                  <a:gd name="T3" fmla="*/ 0 h 299"/>
                  <a:gd name="T4" fmla="*/ 0 w 149"/>
                  <a:gd name="T5" fmla="*/ 299 h 299"/>
                  <a:gd name="T6" fmla="*/ 149 w 149"/>
                  <a:gd name="T7" fmla="*/ 211 h 299"/>
                  <a:gd name="T8" fmla="*/ 149 w 149"/>
                  <a:gd name="T9" fmla="*/ 0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9" h="299">
                    <a:moveTo>
                      <a:pt x="149" y="0"/>
                    </a:moveTo>
                    <a:lnTo>
                      <a:pt x="0" y="0"/>
                    </a:lnTo>
                    <a:lnTo>
                      <a:pt x="0" y="299"/>
                    </a:lnTo>
                    <a:lnTo>
                      <a:pt x="149" y="211"/>
                    </a:lnTo>
                    <a:lnTo>
                      <a:pt x="14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dirty="0">
                  <a:latin typeface="Univers for KPMG" panose="020B0603020202020204" pitchFamily="34" charset="0"/>
                </a:endParaRPr>
              </a:p>
            </p:txBody>
          </p:sp>
          <p:sp>
            <p:nvSpPr>
              <p:cNvPr id="19" name="Freeform 10108"/>
              <p:cNvSpPr>
                <a:spLocks/>
              </p:cNvSpPr>
              <p:nvPr/>
            </p:nvSpPr>
            <p:spPr bwMode="auto">
              <a:xfrm>
                <a:off x="785222" y="2967860"/>
                <a:ext cx="381000" cy="261938"/>
              </a:xfrm>
              <a:custGeom>
                <a:avLst/>
                <a:gdLst>
                  <a:gd name="T0" fmla="*/ 754 w 958"/>
                  <a:gd name="T1" fmla="*/ 0 h 659"/>
                  <a:gd name="T2" fmla="*/ 804 w 958"/>
                  <a:gd name="T3" fmla="*/ 102 h 659"/>
                  <a:gd name="T4" fmla="*/ 0 w 958"/>
                  <a:gd name="T5" fmla="*/ 577 h 659"/>
                  <a:gd name="T6" fmla="*/ 0 w 958"/>
                  <a:gd name="T7" fmla="*/ 659 h 659"/>
                  <a:gd name="T8" fmla="*/ 835 w 958"/>
                  <a:gd name="T9" fmla="*/ 166 h 659"/>
                  <a:gd name="T10" fmla="*/ 887 w 958"/>
                  <a:gd name="T11" fmla="*/ 261 h 659"/>
                  <a:gd name="T12" fmla="*/ 958 w 958"/>
                  <a:gd name="T13" fmla="*/ 55 h 659"/>
                  <a:gd name="T14" fmla="*/ 754 w 958"/>
                  <a:gd name="T15" fmla="*/ 0 h 6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58" h="659">
                    <a:moveTo>
                      <a:pt x="754" y="0"/>
                    </a:moveTo>
                    <a:lnTo>
                      <a:pt x="804" y="102"/>
                    </a:lnTo>
                    <a:lnTo>
                      <a:pt x="0" y="577"/>
                    </a:lnTo>
                    <a:lnTo>
                      <a:pt x="0" y="659"/>
                    </a:lnTo>
                    <a:lnTo>
                      <a:pt x="835" y="166"/>
                    </a:lnTo>
                    <a:lnTo>
                      <a:pt x="887" y="261"/>
                    </a:lnTo>
                    <a:lnTo>
                      <a:pt x="958" y="55"/>
                    </a:lnTo>
                    <a:lnTo>
                      <a:pt x="75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dirty="0">
                  <a:latin typeface="Univers for KPMG" panose="020B0603020202020204" pitchFamily="34" charset="0"/>
                </a:endParaRPr>
              </a:p>
            </p:txBody>
          </p:sp>
        </p:grpSp>
        <p:sp>
          <p:nvSpPr>
            <p:cNvPr id="20" name="Freeform 92"/>
            <p:cNvSpPr>
              <a:spLocks noEditPoints="1"/>
            </p:cNvSpPr>
            <p:nvPr/>
          </p:nvSpPr>
          <p:spPr bwMode="auto">
            <a:xfrm>
              <a:off x="2335936" y="3018552"/>
              <a:ext cx="605419" cy="843918"/>
            </a:xfrm>
            <a:custGeom>
              <a:avLst/>
              <a:gdLst>
                <a:gd name="T0" fmla="*/ 694 w 803"/>
                <a:gd name="T1" fmla="*/ 132 h 1151"/>
                <a:gd name="T2" fmla="*/ 728 w 803"/>
                <a:gd name="T3" fmla="*/ 236 h 1151"/>
                <a:gd name="T4" fmla="*/ 721 w 803"/>
                <a:gd name="T5" fmla="*/ 264 h 1151"/>
                <a:gd name="T6" fmla="*/ 702 w 803"/>
                <a:gd name="T7" fmla="*/ 285 h 1151"/>
                <a:gd name="T8" fmla="*/ 675 w 803"/>
                <a:gd name="T9" fmla="*/ 294 h 1151"/>
                <a:gd name="T10" fmla="*/ 121 w 803"/>
                <a:gd name="T11" fmla="*/ 293 h 1151"/>
                <a:gd name="T12" fmla="*/ 96 w 803"/>
                <a:gd name="T13" fmla="*/ 281 h 1151"/>
                <a:gd name="T14" fmla="*/ 79 w 803"/>
                <a:gd name="T15" fmla="*/ 257 h 1151"/>
                <a:gd name="T16" fmla="*/ 75 w 803"/>
                <a:gd name="T17" fmla="*/ 229 h 1151"/>
                <a:gd name="T18" fmla="*/ 110 w 803"/>
                <a:gd name="T19" fmla="*/ 128 h 1151"/>
                <a:gd name="T20" fmla="*/ 25 w 803"/>
                <a:gd name="T21" fmla="*/ 128 h 1151"/>
                <a:gd name="T22" fmla="*/ 3 w 803"/>
                <a:gd name="T23" fmla="*/ 149 h 1151"/>
                <a:gd name="T24" fmla="*/ 1 w 803"/>
                <a:gd name="T25" fmla="*/ 1120 h 1151"/>
                <a:gd name="T26" fmla="*/ 18 w 803"/>
                <a:gd name="T27" fmla="*/ 1145 h 1151"/>
                <a:gd name="T28" fmla="*/ 763 w 803"/>
                <a:gd name="T29" fmla="*/ 1151 h 1151"/>
                <a:gd name="T30" fmla="*/ 791 w 803"/>
                <a:gd name="T31" fmla="*/ 1140 h 1151"/>
                <a:gd name="T32" fmla="*/ 803 w 803"/>
                <a:gd name="T33" fmla="*/ 1111 h 1151"/>
                <a:gd name="T34" fmla="*/ 796 w 803"/>
                <a:gd name="T35" fmla="*/ 142 h 1151"/>
                <a:gd name="T36" fmla="*/ 770 w 803"/>
                <a:gd name="T37" fmla="*/ 125 h 1151"/>
                <a:gd name="T38" fmla="*/ 564 w 803"/>
                <a:gd name="T39" fmla="*/ 554 h 1151"/>
                <a:gd name="T40" fmla="*/ 564 w 803"/>
                <a:gd name="T41" fmla="*/ 730 h 1151"/>
                <a:gd name="T42" fmla="*/ 564 w 803"/>
                <a:gd name="T43" fmla="*/ 1007 h 1151"/>
                <a:gd name="T44" fmla="*/ 564 w 803"/>
                <a:gd name="T45" fmla="*/ 1007 h 1151"/>
                <a:gd name="T46" fmla="*/ 687 w 803"/>
                <a:gd name="T47" fmla="*/ 843 h 1151"/>
                <a:gd name="T48" fmla="*/ 117 w 803"/>
                <a:gd name="T49" fmla="*/ 615 h 1151"/>
                <a:gd name="T50" fmla="*/ 117 w 803"/>
                <a:gd name="T51" fmla="*/ 441 h 1151"/>
                <a:gd name="T52" fmla="*/ 696 w 803"/>
                <a:gd name="T53" fmla="*/ 224 h 1151"/>
                <a:gd name="T54" fmla="*/ 652 w 803"/>
                <a:gd name="T55" fmla="*/ 121 h 1151"/>
                <a:gd name="T56" fmla="*/ 621 w 803"/>
                <a:gd name="T57" fmla="*/ 104 h 1151"/>
                <a:gd name="T58" fmla="*/ 510 w 803"/>
                <a:gd name="T59" fmla="*/ 102 h 1151"/>
                <a:gd name="T60" fmla="*/ 490 w 803"/>
                <a:gd name="T61" fmla="*/ 90 h 1151"/>
                <a:gd name="T62" fmla="*/ 482 w 803"/>
                <a:gd name="T63" fmla="*/ 66 h 1151"/>
                <a:gd name="T64" fmla="*/ 459 w 803"/>
                <a:gd name="T65" fmla="*/ 24 h 1151"/>
                <a:gd name="T66" fmla="*/ 425 w 803"/>
                <a:gd name="T67" fmla="*/ 3 h 1151"/>
                <a:gd name="T68" fmla="*/ 378 w 803"/>
                <a:gd name="T69" fmla="*/ 3 h 1151"/>
                <a:gd name="T70" fmla="*/ 344 w 803"/>
                <a:gd name="T71" fmla="*/ 24 h 1151"/>
                <a:gd name="T72" fmla="*/ 321 w 803"/>
                <a:gd name="T73" fmla="*/ 66 h 1151"/>
                <a:gd name="T74" fmla="*/ 314 w 803"/>
                <a:gd name="T75" fmla="*/ 90 h 1151"/>
                <a:gd name="T76" fmla="*/ 294 w 803"/>
                <a:gd name="T77" fmla="*/ 102 h 1151"/>
                <a:gd name="T78" fmla="*/ 182 w 803"/>
                <a:gd name="T79" fmla="*/ 104 h 1151"/>
                <a:gd name="T80" fmla="*/ 152 w 803"/>
                <a:gd name="T81" fmla="*/ 121 h 1151"/>
                <a:gd name="T82" fmla="*/ 107 w 803"/>
                <a:gd name="T83" fmla="*/ 224 h 1151"/>
                <a:gd name="T84" fmla="*/ 109 w 803"/>
                <a:gd name="T85" fmla="*/ 253 h 1151"/>
                <a:gd name="T86" fmla="*/ 137 w 803"/>
                <a:gd name="T87" fmla="*/ 266 h 1151"/>
                <a:gd name="T88" fmla="*/ 689 w 803"/>
                <a:gd name="T89" fmla="*/ 258 h 1151"/>
                <a:gd name="T90" fmla="*/ 698 w 803"/>
                <a:gd name="T91" fmla="*/ 232 h 1151"/>
                <a:gd name="T92" fmla="*/ 392 w 803"/>
                <a:gd name="T93" fmla="*/ 82 h 1151"/>
                <a:gd name="T94" fmla="*/ 378 w 803"/>
                <a:gd name="T95" fmla="*/ 69 h 1151"/>
                <a:gd name="T96" fmla="*/ 378 w 803"/>
                <a:gd name="T97" fmla="*/ 50 h 1151"/>
                <a:gd name="T98" fmla="*/ 392 w 803"/>
                <a:gd name="T99" fmla="*/ 36 h 1151"/>
                <a:gd name="T100" fmla="*/ 411 w 803"/>
                <a:gd name="T101" fmla="*/ 36 h 1151"/>
                <a:gd name="T102" fmla="*/ 425 w 803"/>
                <a:gd name="T103" fmla="*/ 50 h 1151"/>
                <a:gd name="T104" fmla="*/ 425 w 803"/>
                <a:gd name="T105" fmla="*/ 69 h 1151"/>
                <a:gd name="T106" fmla="*/ 411 w 803"/>
                <a:gd name="T107" fmla="*/ 82 h 1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03" h="1151">
                  <a:moveTo>
                    <a:pt x="763" y="125"/>
                  </a:moveTo>
                  <a:lnTo>
                    <a:pt x="691" y="125"/>
                  </a:lnTo>
                  <a:lnTo>
                    <a:pt x="693" y="128"/>
                  </a:lnTo>
                  <a:lnTo>
                    <a:pt x="694" y="132"/>
                  </a:lnTo>
                  <a:lnTo>
                    <a:pt x="724" y="214"/>
                  </a:lnTo>
                  <a:lnTo>
                    <a:pt x="726" y="221"/>
                  </a:lnTo>
                  <a:lnTo>
                    <a:pt x="728" y="229"/>
                  </a:lnTo>
                  <a:lnTo>
                    <a:pt x="728" y="236"/>
                  </a:lnTo>
                  <a:lnTo>
                    <a:pt x="728" y="243"/>
                  </a:lnTo>
                  <a:lnTo>
                    <a:pt x="727" y="251"/>
                  </a:lnTo>
                  <a:lnTo>
                    <a:pt x="725" y="257"/>
                  </a:lnTo>
                  <a:lnTo>
                    <a:pt x="721" y="264"/>
                  </a:lnTo>
                  <a:lnTo>
                    <a:pt x="717" y="270"/>
                  </a:lnTo>
                  <a:lnTo>
                    <a:pt x="713" y="275"/>
                  </a:lnTo>
                  <a:lnTo>
                    <a:pt x="708" y="281"/>
                  </a:lnTo>
                  <a:lnTo>
                    <a:pt x="702" y="285"/>
                  </a:lnTo>
                  <a:lnTo>
                    <a:pt x="696" y="289"/>
                  </a:lnTo>
                  <a:lnTo>
                    <a:pt x="690" y="291"/>
                  </a:lnTo>
                  <a:lnTo>
                    <a:pt x="682" y="293"/>
                  </a:lnTo>
                  <a:lnTo>
                    <a:pt x="675" y="294"/>
                  </a:lnTo>
                  <a:lnTo>
                    <a:pt x="666" y="295"/>
                  </a:lnTo>
                  <a:lnTo>
                    <a:pt x="137" y="295"/>
                  </a:lnTo>
                  <a:lnTo>
                    <a:pt x="128" y="294"/>
                  </a:lnTo>
                  <a:lnTo>
                    <a:pt x="121" y="293"/>
                  </a:lnTo>
                  <a:lnTo>
                    <a:pt x="114" y="291"/>
                  </a:lnTo>
                  <a:lnTo>
                    <a:pt x="107" y="289"/>
                  </a:lnTo>
                  <a:lnTo>
                    <a:pt x="101" y="285"/>
                  </a:lnTo>
                  <a:lnTo>
                    <a:pt x="96" y="281"/>
                  </a:lnTo>
                  <a:lnTo>
                    <a:pt x="90" y="275"/>
                  </a:lnTo>
                  <a:lnTo>
                    <a:pt x="86" y="270"/>
                  </a:lnTo>
                  <a:lnTo>
                    <a:pt x="82" y="264"/>
                  </a:lnTo>
                  <a:lnTo>
                    <a:pt x="79" y="257"/>
                  </a:lnTo>
                  <a:lnTo>
                    <a:pt x="77" y="251"/>
                  </a:lnTo>
                  <a:lnTo>
                    <a:pt x="75" y="243"/>
                  </a:lnTo>
                  <a:lnTo>
                    <a:pt x="75" y="236"/>
                  </a:lnTo>
                  <a:lnTo>
                    <a:pt x="75" y="229"/>
                  </a:lnTo>
                  <a:lnTo>
                    <a:pt x="78" y="221"/>
                  </a:lnTo>
                  <a:lnTo>
                    <a:pt x="80" y="214"/>
                  </a:lnTo>
                  <a:lnTo>
                    <a:pt x="109" y="132"/>
                  </a:lnTo>
                  <a:lnTo>
                    <a:pt x="110" y="128"/>
                  </a:lnTo>
                  <a:lnTo>
                    <a:pt x="113" y="125"/>
                  </a:lnTo>
                  <a:lnTo>
                    <a:pt x="41" y="125"/>
                  </a:lnTo>
                  <a:lnTo>
                    <a:pt x="33" y="125"/>
                  </a:lnTo>
                  <a:lnTo>
                    <a:pt x="25" y="128"/>
                  </a:lnTo>
                  <a:lnTo>
                    <a:pt x="18" y="131"/>
                  </a:lnTo>
                  <a:lnTo>
                    <a:pt x="12" y="136"/>
                  </a:lnTo>
                  <a:lnTo>
                    <a:pt x="8" y="142"/>
                  </a:lnTo>
                  <a:lnTo>
                    <a:pt x="3" y="149"/>
                  </a:lnTo>
                  <a:lnTo>
                    <a:pt x="1" y="157"/>
                  </a:lnTo>
                  <a:lnTo>
                    <a:pt x="0" y="165"/>
                  </a:lnTo>
                  <a:lnTo>
                    <a:pt x="0" y="1111"/>
                  </a:lnTo>
                  <a:lnTo>
                    <a:pt x="1" y="1120"/>
                  </a:lnTo>
                  <a:lnTo>
                    <a:pt x="3" y="1127"/>
                  </a:lnTo>
                  <a:lnTo>
                    <a:pt x="8" y="1134"/>
                  </a:lnTo>
                  <a:lnTo>
                    <a:pt x="12" y="1140"/>
                  </a:lnTo>
                  <a:lnTo>
                    <a:pt x="18" y="1145"/>
                  </a:lnTo>
                  <a:lnTo>
                    <a:pt x="25" y="1148"/>
                  </a:lnTo>
                  <a:lnTo>
                    <a:pt x="33" y="1151"/>
                  </a:lnTo>
                  <a:lnTo>
                    <a:pt x="41" y="1151"/>
                  </a:lnTo>
                  <a:lnTo>
                    <a:pt x="763" y="1151"/>
                  </a:lnTo>
                  <a:lnTo>
                    <a:pt x="770" y="1151"/>
                  </a:lnTo>
                  <a:lnTo>
                    <a:pt x="779" y="1148"/>
                  </a:lnTo>
                  <a:lnTo>
                    <a:pt x="785" y="1145"/>
                  </a:lnTo>
                  <a:lnTo>
                    <a:pt x="791" y="1140"/>
                  </a:lnTo>
                  <a:lnTo>
                    <a:pt x="796" y="1134"/>
                  </a:lnTo>
                  <a:lnTo>
                    <a:pt x="800" y="1127"/>
                  </a:lnTo>
                  <a:lnTo>
                    <a:pt x="802" y="1120"/>
                  </a:lnTo>
                  <a:lnTo>
                    <a:pt x="803" y="1111"/>
                  </a:lnTo>
                  <a:lnTo>
                    <a:pt x="803" y="165"/>
                  </a:lnTo>
                  <a:lnTo>
                    <a:pt x="802" y="157"/>
                  </a:lnTo>
                  <a:lnTo>
                    <a:pt x="800" y="149"/>
                  </a:lnTo>
                  <a:lnTo>
                    <a:pt x="796" y="142"/>
                  </a:lnTo>
                  <a:lnTo>
                    <a:pt x="791" y="136"/>
                  </a:lnTo>
                  <a:lnTo>
                    <a:pt x="785" y="131"/>
                  </a:lnTo>
                  <a:lnTo>
                    <a:pt x="779" y="128"/>
                  </a:lnTo>
                  <a:lnTo>
                    <a:pt x="770" y="125"/>
                  </a:lnTo>
                  <a:lnTo>
                    <a:pt x="763" y="125"/>
                  </a:lnTo>
                  <a:close/>
                  <a:moveTo>
                    <a:pt x="117" y="502"/>
                  </a:moveTo>
                  <a:lnTo>
                    <a:pt x="564" y="502"/>
                  </a:lnTo>
                  <a:lnTo>
                    <a:pt x="564" y="554"/>
                  </a:lnTo>
                  <a:lnTo>
                    <a:pt x="117" y="554"/>
                  </a:lnTo>
                  <a:lnTo>
                    <a:pt x="117" y="502"/>
                  </a:lnTo>
                  <a:close/>
                  <a:moveTo>
                    <a:pt x="117" y="730"/>
                  </a:moveTo>
                  <a:lnTo>
                    <a:pt x="564" y="730"/>
                  </a:lnTo>
                  <a:lnTo>
                    <a:pt x="564" y="781"/>
                  </a:lnTo>
                  <a:lnTo>
                    <a:pt x="117" y="781"/>
                  </a:lnTo>
                  <a:lnTo>
                    <a:pt x="117" y="730"/>
                  </a:lnTo>
                  <a:close/>
                  <a:moveTo>
                    <a:pt x="564" y="1007"/>
                  </a:moveTo>
                  <a:lnTo>
                    <a:pt x="117" y="1007"/>
                  </a:lnTo>
                  <a:lnTo>
                    <a:pt x="117" y="956"/>
                  </a:lnTo>
                  <a:lnTo>
                    <a:pt x="564" y="956"/>
                  </a:lnTo>
                  <a:lnTo>
                    <a:pt x="564" y="1007"/>
                  </a:lnTo>
                  <a:close/>
                  <a:moveTo>
                    <a:pt x="687" y="894"/>
                  </a:moveTo>
                  <a:lnTo>
                    <a:pt x="117" y="894"/>
                  </a:lnTo>
                  <a:lnTo>
                    <a:pt x="117" y="843"/>
                  </a:lnTo>
                  <a:lnTo>
                    <a:pt x="687" y="843"/>
                  </a:lnTo>
                  <a:lnTo>
                    <a:pt x="687" y="894"/>
                  </a:lnTo>
                  <a:close/>
                  <a:moveTo>
                    <a:pt x="687" y="667"/>
                  </a:moveTo>
                  <a:lnTo>
                    <a:pt x="117" y="667"/>
                  </a:lnTo>
                  <a:lnTo>
                    <a:pt x="117" y="615"/>
                  </a:lnTo>
                  <a:lnTo>
                    <a:pt x="687" y="615"/>
                  </a:lnTo>
                  <a:lnTo>
                    <a:pt x="687" y="667"/>
                  </a:lnTo>
                  <a:close/>
                  <a:moveTo>
                    <a:pt x="687" y="441"/>
                  </a:moveTo>
                  <a:lnTo>
                    <a:pt x="117" y="441"/>
                  </a:lnTo>
                  <a:lnTo>
                    <a:pt x="117" y="389"/>
                  </a:lnTo>
                  <a:lnTo>
                    <a:pt x="687" y="389"/>
                  </a:lnTo>
                  <a:lnTo>
                    <a:pt x="687" y="441"/>
                  </a:lnTo>
                  <a:close/>
                  <a:moveTo>
                    <a:pt x="696" y="224"/>
                  </a:moveTo>
                  <a:lnTo>
                    <a:pt x="666" y="142"/>
                  </a:lnTo>
                  <a:lnTo>
                    <a:pt x="663" y="134"/>
                  </a:lnTo>
                  <a:lnTo>
                    <a:pt x="658" y="127"/>
                  </a:lnTo>
                  <a:lnTo>
                    <a:pt x="652" y="121"/>
                  </a:lnTo>
                  <a:lnTo>
                    <a:pt x="645" y="114"/>
                  </a:lnTo>
                  <a:lnTo>
                    <a:pt x="637" y="110"/>
                  </a:lnTo>
                  <a:lnTo>
                    <a:pt x="629" y="107"/>
                  </a:lnTo>
                  <a:lnTo>
                    <a:pt x="621" y="104"/>
                  </a:lnTo>
                  <a:lnTo>
                    <a:pt x="612" y="104"/>
                  </a:lnTo>
                  <a:lnTo>
                    <a:pt x="522" y="104"/>
                  </a:lnTo>
                  <a:lnTo>
                    <a:pt x="516" y="103"/>
                  </a:lnTo>
                  <a:lnTo>
                    <a:pt x="510" y="102"/>
                  </a:lnTo>
                  <a:lnTo>
                    <a:pt x="503" y="99"/>
                  </a:lnTo>
                  <a:lnTo>
                    <a:pt x="498" y="97"/>
                  </a:lnTo>
                  <a:lnTo>
                    <a:pt x="494" y="94"/>
                  </a:lnTo>
                  <a:lnTo>
                    <a:pt x="490" y="90"/>
                  </a:lnTo>
                  <a:lnTo>
                    <a:pt x="487" y="87"/>
                  </a:lnTo>
                  <a:lnTo>
                    <a:pt x="486" y="82"/>
                  </a:lnTo>
                  <a:lnTo>
                    <a:pt x="484" y="76"/>
                  </a:lnTo>
                  <a:lnTo>
                    <a:pt x="482" y="66"/>
                  </a:lnTo>
                  <a:lnTo>
                    <a:pt x="477" y="53"/>
                  </a:lnTo>
                  <a:lnTo>
                    <a:pt x="469" y="38"/>
                  </a:lnTo>
                  <a:lnTo>
                    <a:pt x="464" y="31"/>
                  </a:lnTo>
                  <a:lnTo>
                    <a:pt x="459" y="24"/>
                  </a:lnTo>
                  <a:lnTo>
                    <a:pt x="451" y="18"/>
                  </a:lnTo>
                  <a:lnTo>
                    <a:pt x="444" y="11"/>
                  </a:lnTo>
                  <a:lnTo>
                    <a:pt x="436" y="7"/>
                  </a:lnTo>
                  <a:lnTo>
                    <a:pt x="425" y="3"/>
                  </a:lnTo>
                  <a:lnTo>
                    <a:pt x="414" y="1"/>
                  </a:lnTo>
                  <a:lnTo>
                    <a:pt x="402" y="0"/>
                  </a:lnTo>
                  <a:lnTo>
                    <a:pt x="389" y="1"/>
                  </a:lnTo>
                  <a:lnTo>
                    <a:pt x="378" y="3"/>
                  </a:lnTo>
                  <a:lnTo>
                    <a:pt x="368" y="7"/>
                  </a:lnTo>
                  <a:lnTo>
                    <a:pt x="359" y="11"/>
                  </a:lnTo>
                  <a:lnTo>
                    <a:pt x="352" y="18"/>
                  </a:lnTo>
                  <a:lnTo>
                    <a:pt x="344" y="24"/>
                  </a:lnTo>
                  <a:lnTo>
                    <a:pt x="339" y="31"/>
                  </a:lnTo>
                  <a:lnTo>
                    <a:pt x="334" y="38"/>
                  </a:lnTo>
                  <a:lnTo>
                    <a:pt x="326" y="53"/>
                  </a:lnTo>
                  <a:lnTo>
                    <a:pt x="321" y="66"/>
                  </a:lnTo>
                  <a:lnTo>
                    <a:pt x="319" y="76"/>
                  </a:lnTo>
                  <a:lnTo>
                    <a:pt x="317" y="82"/>
                  </a:lnTo>
                  <a:lnTo>
                    <a:pt x="316" y="87"/>
                  </a:lnTo>
                  <a:lnTo>
                    <a:pt x="314" y="90"/>
                  </a:lnTo>
                  <a:lnTo>
                    <a:pt x="310" y="94"/>
                  </a:lnTo>
                  <a:lnTo>
                    <a:pt x="305" y="97"/>
                  </a:lnTo>
                  <a:lnTo>
                    <a:pt x="300" y="99"/>
                  </a:lnTo>
                  <a:lnTo>
                    <a:pt x="294" y="102"/>
                  </a:lnTo>
                  <a:lnTo>
                    <a:pt x="287" y="103"/>
                  </a:lnTo>
                  <a:lnTo>
                    <a:pt x="281" y="104"/>
                  </a:lnTo>
                  <a:lnTo>
                    <a:pt x="191" y="104"/>
                  </a:lnTo>
                  <a:lnTo>
                    <a:pt x="182" y="104"/>
                  </a:lnTo>
                  <a:lnTo>
                    <a:pt x="174" y="107"/>
                  </a:lnTo>
                  <a:lnTo>
                    <a:pt x="167" y="110"/>
                  </a:lnTo>
                  <a:lnTo>
                    <a:pt x="158" y="114"/>
                  </a:lnTo>
                  <a:lnTo>
                    <a:pt x="152" y="121"/>
                  </a:lnTo>
                  <a:lnTo>
                    <a:pt x="145" y="127"/>
                  </a:lnTo>
                  <a:lnTo>
                    <a:pt x="140" y="134"/>
                  </a:lnTo>
                  <a:lnTo>
                    <a:pt x="137" y="142"/>
                  </a:lnTo>
                  <a:lnTo>
                    <a:pt x="107" y="224"/>
                  </a:lnTo>
                  <a:lnTo>
                    <a:pt x="105" y="232"/>
                  </a:lnTo>
                  <a:lnTo>
                    <a:pt x="105" y="239"/>
                  </a:lnTo>
                  <a:lnTo>
                    <a:pt x="106" y="247"/>
                  </a:lnTo>
                  <a:lnTo>
                    <a:pt x="109" y="253"/>
                  </a:lnTo>
                  <a:lnTo>
                    <a:pt x="115" y="258"/>
                  </a:lnTo>
                  <a:lnTo>
                    <a:pt x="121" y="263"/>
                  </a:lnTo>
                  <a:lnTo>
                    <a:pt x="128" y="265"/>
                  </a:lnTo>
                  <a:lnTo>
                    <a:pt x="137" y="266"/>
                  </a:lnTo>
                  <a:lnTo>
                    <a:pt x="666" y="266"/>
                  </a:lnTo>
                  <a:lnTo>
                    <a:pt x="675" y="265"/>
                  </a:lnTo>
                  <a:lnTo>
                    <a:pt x="682" y="263"/>
                  </a:lnTo>
                  <a:lnTo>
                    <a:pt x="689" y="258"/>
                  </a:lnTo>
                  <a:lnTo>
                    <a:pt x="694" y="253"/>
                  </a:lnTo>
                  <a:lnTo>
                    <a:pt x="697" y="247"/>
                  </a:lnTo>
                  <a:lnTo>
                    <a:pt x="698" y="239"/>
                  </a:lnTo>
                  <a:lnTo>
                    <a:pt x="698" y="232"/>
                  </a:lnTo>
                  <a:lnTo>
                    <a:pt x="696" y="224"/>
                  </a:lnTo>
                  <a:close/>
                  <a:moveTo>
                    <a:pt x="402" y="85"/>
                  </a:moveTo>
                  <a:lnTo>
                    <a:pt x="396" y="85"/>
                  </a:lnTo>
                  <a:lnTo>
                    <a:pt x="392" y="82"/>
                  </a:lnTo>
                  <a:lnTo>
                    <a:pt x="387" y="80"/>
                  </a:lnTo>
                  <a:lnTo>
                    <a:pt x="384" y="77"/>
                  </a:lnTo>
                  <a:lnTo>
                    <a:pt x="380" y="74"/>
                  </a:lnTo>
                  <a:lnTo>
                    <a:pt x="378" y="69"/>
                  </a:lnTo>
                  <a:lnTo>
                    <a:pt x="376" y="64"/>
                  </a:lnTo>
                  <a:lnTo>
                    <a:pt x="376" y="59"/>
                  </a:lnTo>
                  <a:lnTo>
                    <a:pt x="376" y="54"/>
                  </a:lnTo>
                  <a:lnTo>
                    <a:pt x="378" y="50"/>
                  </a:lnTo>
                  <a:lnTo>
                    <a:pt x="380" y="44"/>
                  </a:lnTo>
                  <a:lnTo>
                    <a:pt x="384" y="41"/>
                  </a:lnTo>
                  <a:lnTo>
                    <a:pt x="387" y="38"/>
                  </a:lnTo>
                  <a:lnTo>
                    <a:pt x="392" y="36"/>
                  </a:lnTo>
                  <a:lnTo>
                    <a:pt x="396" y="34"/>
                  </a:lnTo>
                  <a:lnTo>
                    <a:pt x="402" y="34"/>
                  </a:lnTo>
                  <a:lnTo>
                    <a:pt x="407" y="34"/>
                  </a:lnTo>
                  <a:lnTo>
                    <a:pt x="411" y="36"/>
                  </a:lnTo>
                  <a:lnTo>
                    <a:pt x="416" y="38"/>
                  </a:lnTo>
                  <a:lnTo>
                    <a:pt x="420" y="41"/>
                  </a:lnTo>
                  <a:lnTo>
                    <a:pt x="423" y="44"/>
                  </a:lnTo>
                  <a:lnTo>
                    <a:pt x="425" y="50"/>
                  </a:lnTo>
                  <a:lnTo>
                    <a:pt x="427" y="54"/>
                  </a:lnTo>
                  <a:lnTo>
                    <a:pt x="427" y="59"/>
                  </a:lnTo>
                  <a:lnTo>
                    <a:pt x="427" y="64"/>
                  </a:lnTo>
                  <a:lnTo>
                    <a:pt x="425" y="69"/>
                  </a:lnTo>
                  <a:lnTo>
                    <a:pt x="423" y="74"/>
                  </a:lnTo>
                  <a:lnTo>
                    <a:pt x="420" y="77"/>
                  </a:lnTo>
                  <a:lnTo>
                    <a:pt x="416" y="80"/>
                  </a:lnTo>
                  <a:lnTo>
                    <a:pt x="411" y="82"/>
                  </a:lnTo>
                  <a:lnTo>
                    <a:pt x="407" y="85"/>
                  </a:lnTo>
                  <a:lnTo>
                    <a:pt x="402" y="8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latin typeface="Univers for KPMG" panose="020B0603020202020204" pitchFamily="34" charset="0"/>
              </a:endParaRP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7668396" y="3789126"/>
              <a:ext cx="975331" cy="693218"/>
              <a:chOff x="10445404" y="3943622"/>
              <a:chExt cx="501650" cy="238125"/>
            </a:xfrm>
          </p:grpSpPr>
          <p:sp>
            <p:nvSpPr>
              <p:cNvPr id="34" name="Freeform 10733"/>
              <p:cNvSpPr>
                <a:spLocks noEditPoints="1"/>
              </p:cNvSpPr>
              <p:nvPr/>
            </p:nvSpPr>
            <p:spPr bwMode="auto">
              <a:xfrm>
                <a:off x="10534307" y="3943622"/>
                <a:ext cx="325438" cy="238125"/>
              </a:xfrm>
              <a:custGeom>
                <a:avLst/>
                <a:gdLst>
                  <a:gd name="T0" fmla="*/ 528 w 820"/>
                  <a:gd name="T1" fmla="*/ 17 h 602"/>
                  <a:gd name="T2" fmla="*/ 0 w 820"/>
                  <a:gd name="T3" fmla="*/ 98 h 602"/>
                  <a:gd name="T4" fmla="*/ 51 w 820"/>
                  <a:gd name="T5" fmla="*/ 438 h 602"/>
                  <a:gd name="T6" fmla="*/ 59 w 820"/>
                  <a:gd name="T7" fmla="*/ 470 h 602"/>
                  <a:gd name="T8" fmla="*/ 81 w 820"/>
                  <a:gd name="T9" fmla="*/ 488 h 602"/>
                  <a:gd name="T10" fmla="*/ 104 w 820"/>
                  <a:gd name="T11" fmla="*/ 488 h 602"/>
                  <a:gd name="T12" fmla="*/ 139 w 820"/>
                  <a:gd name="T13" fmla="*/ 468 h 602"/>
                  <a:gd name="T14" fmla="*/ 142 w 820"/>
                  <a:gd name="T15" fmla="*/ 510 h 602"/>
                  <a:gd name="T16" fmla="*/ 151 w 820"/>
                  <a:gd name="T17" fmla="*/ 530 h 602"/>
                  <a:gd name="T18" fmla="*/ 172 w 820"/>
                  <a:gd name="T19" fmla="*/ 543 h 602"/>
                  <a:gd name="T20" fmla="*/ 214 w 820"/>
                  <a:gd name="T21" fmla="*/ 540 h 602"/>
                  <a:gd name="T22" fmla="*/ 226 w 820"/>
                  <a:gd name="T23" fmla="*/ 566 h 602"/>
                  <a:gd name="T24" fmla="*/ 243 w 820"/>
                  <a:gd name="T25" fmla="*/ 580 h 602"/>
                  <a:gd name="T26" fmla="*/ 269 w 820"/>
                  <a:gd name="T27" fmla="*/ 587 h 602"/>
                  <a:gd name="T28" fmla="*/ 297 w 820"/>
                  <a:gd name="T29" fmla="*/ 577 h 602"/>
                  <a:gd name="T30" fmla="*/ 347 w 820"/>
                  <a:gd name="T31" fmla="*/ 581 h 602"/>
                  <a:gd name="T32" fmla="*/ 378 w 820"/>
                  <a:gd name="T33" fmla="*/ 596 h 602"/>
                  <a:gd name="T34" fmla="*/ 411 w 820"/>
                  <a:gd name="T35" fmla="*/ 602 h 602"/>
                  <a:gd name="T36" fmla="*/ 435 w 820"/>
                  <a:gd name="T37" fmla="*/ 596 h 602"/>
                  <a:gd name="T38" fmla="*/ 448 w 820"/>
                  <a:gd name="T39" fmla="*/ 581 h 602"/>
                  <a:gd name="T40" fmla="*/ 476 w 820"/>
                  <a:gd name="T41" fmla="*/ 586 h 602"/>
                  <a:gd name="T42" fmla="*/ 504 w 820"/>
                  <a:gd name="T43" fmla="*/ 588 h 602"/>
                  <a:gd name="T44" fmla="*/ 533 w 820"/>
                  <a:gd name="T45" fmla="*/ 574 h 602"/>
                  <a:gd name="T46" fmla="*/ 550 w 820"/>
                  <a:gd name="T47" fmla="*/ 557 h 602"/>
                  <a:gd name="T48" fmla="*/ 559 w 820"/>
                  <a:gd name="T49" fmla="*/ 553 h 602"/>
                  <a:gd name="T50" fmla="*/ 588 w 820"/>
                  <a:gd name="T51" fmla="*/ 559 h 602"/>
                  <a:gd name="T52" fmla="*/ 620 w 820"/>
                  <a:gd name="T53" fmla="*/ 550 h 602"/>
                  <a:gd name="T54" fmla="*/ 641 w 820"/>
                  <a:gd name="T55" fmla="*/ 534 h 602"/>
                  <a:gd name="T56" fmla="*/ 654 w 820"/>
                  <a:gd name="T57" fmla="*/ 521 h 602"/>
                  <a:gd name="T58" fmla="*/ 682 w 820"/>
                  <a:gd name="T59" fmla="*/ 527 h 602"/>
                  <a:gd name="T60" fmla="*/ 708 w 820"/>
                  <a:gd name="T61" fmla="*/ 525 h 602"/>
                  <a:gd name="T62" fmla="*/ 732 w 820"/>
                  <a:gd name="T63" fmla="*/ 506 h 602"/>
                  <a:gd name="T64" fmla="*/ 741 w 820"/>
                  <a:gd name="T65" fmla="*/ 471 h 602"/>
                  <a:gd name="T66" fmla="*/ 715 w 820"/>
                  <a:gd name="T67" fmla="*/ 492 h 602"/>
                  <a:gd name="T68" fmla="*/ 694 w 820"/>
                  <a:gd name="T69" fmla="*/ 505 h 602"/>
                  <a:gd name="T70" fmla="*/ 643 w 820"/>
                  <a:gd name="T71" fmla="*/ 487 h 602"/>
                  <a:gd name="T72" fmla="*/ 625 w 820"/>
                  <a:gd name="T73" fmla="*/ 499 h 602"/>
                  <a:gd name="T74" fmla="*/ 617 w 820"/>
                  <a:gd name="T75" fmla="*/ 526 h 602"/>
                  <a:gd name="T76" fmla="*/ 587 w 820"/>
                  <a:gd name="T77" fmla="*/ 537 h 602"/>
                  <a:gd name="T78" fmla="*/ 563 w 820"/>
                  <a:gd name="T79" fmla="*/ 530 h 602"/>
                  <a:gd name="T80" fmla="*/ 441 w 820"/>
                  <a:gd name="T81" fmla="*/ 397 h 602"/>
                  <a:gd name="T82" fmla="*/ 533 w 820"/>
                  <a:gd name="T83" fmla="*/ 538 h 602"/>
                  <a:gd name="T84" fmla="*/ 524 w 820"/>
                  <a:gd name="T85" fmla="*/ 553 h 602"/>
                  <a:gd name="T86" fmla="*/ 509 w 820"/>
                  <a:gd name="T87" fmla="*/ 562 h 602"/>
                  <a:gd name="T88" fmla="*/ 486 w 820"/>
                  <a:gd name="T89" fmla="*/ 565 h 602"/>
                  <a:gd name="T90" fmla="*/ 450 w 820"/>
                  <a:gd name="T91" fmla="*/ 545 h 602"/>
                  <a:gd name="T92" fmla="*/ 339 w 820"/>
                  <a:gd name="T93" fmla="*/ 427 h 602"/>
                  <a:gd name="T94" fmla="*/ 428 w 820"/>
                  <a:gd name="T95" fmla="*/ 572 h 602"/>
                  <a:gd name="T96" fmla="*/ 415 w 820"/>
                  <a:gd name="T97" fmla="*/ 579 h 602"/>
                  <a:gd name="T98" fmla="*/ 385 w 820"/>
                  <a:gd name="T99" fmla="*/ 575 h 602"/>
                  <a:gd name="T100" fmla="*/ 341 w 820"/>
                  <a:gd name="T101" fmla="*/ 549 h 602"/>
                  <a:gd name="T102" fmla="*/ 206 w 820"/>
                  <a:gd name="T103" fmla="*/ 452 h 602"/>
                  <a:gd name="T104" fmla="*/ 27 w 820"/>
                  <a:gd name="T105" fmla="*/ 388 h 602"/>
                  <a:gd name="T106" fmla="*/ 326 w 820"/>
                  <a:gd name="T107" fmla="*/ 32 h 602"/>
                  <a:gd name="T108" fmla="*/ 188 w 820"/>
                  <a:gd name="T109" fmla="*/ 161 h 602"/>
                  <a:gd name="T110" fmla="*/ 204 w 820"/>
                  <a:gd name="T111" fmla="*/ 178 h 602"/>
                  <a:gd name="T112" fmla="*/ 236 w 820"/>
                  <a:gd name="T113" fmla="*/ 186 h 602"/>
                  <a:gd name="T114" fmla="*/ 361 w 820"/>
                  <a:gd name="T115" fmla="*/ 145 h 602"/>
                  <a:gd name="T116" fmla="*/ 718 w 820"/>
                  <a:gd name="T117" fmla="*/ 450 h 602"/>
                  <a:gd name="T118" fmla="*/ 718 w 820"/>
                  <a:gd name="T119" fmla="*/ 488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20" h="602">
                    <a:moveTo>
                      <a:pt x="820" y="410"/>
                    </a:moveTo>
                    <a:lnTo>
                      <a:pt x="819" y="112"/>
                    </a:lnTo>
                    <a:lnTo>
                      <a:pt x="722" y="112"/>
                    </a:lnTo>
                    <a:lnTo>
                      <a:pt x="528" y="17"/>
                    </a:lnTo>
                    <a:lnTo>
                      <a:pt x="368" y="17"/>
                    </a:lnTo>
                    <a:lnTo>
                      <a:pt x="267" y="0"/>
                    </a:lnTo>
                    <a:lnTo>
                      <a:pt x="101" y="100"/>
                    </a:lnTo>
                    <a:lnTo>
                      <a:pt x="0" y="98"/>
                    </a:lnTo>
                    <a:lnTo>
                      <a:pt x="5" y="409"/>
                    </a:lnTo>
                    <a:lnTo>
                      <a:pt x="52" y="413"/>
                    </a:lnTo>
                    <a:lnTo>
                      <a:pt x="51" y="425"/>
                    </a:lnTo>
                    <a:lnTo>
                      <a:pt x="51" y="438"/>
                    </a:lnTo>
                    <a:lnTo>
                      <a:pt x="51" y="450"/>
                    </a:lnTo>
                    <a:lnTo>
                      <a:pt x="52" y="460"/>
                    </a:lnTo>
                    <a:lnTo>
                      <a:pt x="55" y="464"/>
                    </a:lnTo>
                    <a:lnTo>
                      <a:pt x="59" y="470"/>
                    </a:lnTo>
                    <a:lnTo>
                      <a:pt x="63" y="475"/>
                    </a:lnTo>
                    <a:lnTo>
                      <a:pt x="69" y="480"/>
                    </a:lnTo>
                    <a:lnTo>
                      <a:pt x="75" y="484"/>
                    </a:lnTo>
                    <a:lnTo>
                      <a:pt x="81" y="488"/>
                    </a:lnTo>
                    <a:lnTo>
                      <a:pt x="87" y="491"/>
                    </a:lnTo>
                    <a:lnTo>
                      <a:pt x="92" y="491"/>
                    </a:lnTo>
                    <a:lnTo>
                      <a:pt x="97" y="490"/>
                    </a:lnTo>
                    <a:lnTo>
                      <a:pt x="104" y="488"/>
                    </a:lnTo>
                    <a:lnTo>
                      <a:pt x="111" y="484"/>
                    </a:lnTo>
                    <a:lnTo>
                      <a:pt x="120" y="480"/>
                    </a:lnTo>
                    <a:lnTo>
                      <a:pt x="132" y="473"/>
                    </a:lnTo>
                    <a:lnTo>
                      <a:pt x="139" y="468"/>
                    </a:lnTo>
                    <a:lnTo>
                      <a:pt x="139" y="474"/>
                    </a:lnTo>
                    <a:lnTo>
                      <a:pt x="140" y="485"/>
                    </a:lnTo>
                    <a:lnTo>
                      <a:pt x="142" y="499"/>
                    </a:lnTo>
                    <a:lnTo>
                      <a:pt x="142" y="510"/>
                    </a:lnTo>
                    <a:lnTo>
                      <a:pt x="142" y="514"/>
                    </a:lnTo>
                    <a:lnTo>
                      <a:pt x="144" y="520"/>
                    </a:lnTo>
                    <a:lnTo>
                      <a:pt x="147" y="525"/>
                    </a:lnTo>
                    <a:lnTo>
                      <a:pt x="151" y="530"/>
                    </a:lnTo>
                    <a:lnTo>
                      <a:pt x="156" y="536"/>
                    </a:lnTo>
                    <a:lnTo>
                      <a:pt x="161" y="540"/>
                    </a:lnTo>
                    <a:lnTo>
                      <a:pt x="166" y="542"/>
                    </a:lnTo>
                    <a:lnTo>
                      <a:pt x="172" y="543"/>
                    </a:lnTo>
                    <a:lnTo>
                      <a:pt x="184" y="543"/>
                    </a:lnTo>
                    <a:lnTo>
                      <a:pt x="198" y="542"/>
                    </a:lnTo>
                    <a:lnTo>
                      <a:pt x="210" y="540"/>
                    </a:lnTo>
                    <a:lnTo>
                      <a:pt x="214" y="540"/>
                    </a:lnTo>
                    <a:lnTo>
                      <a:pt x="216" y="544"/>
                    </a:lnTo>
                    <a:lnTo>
                      <a:pt x="220" y="555"/>
                    </a:lnTo>
                    <a:lnTo>
                      <a:pt x="223" y="560"/>
                    </a:lnTo>
                    <a:lnTo>
                      <a:pt x="226" y="566"/>
                    </a:lnTo>
                    <a:lnTo>
                      <a:pt x="229" y="571"/>
                    </a:lnTo>
                    <a:lnTo>
                      <a:pt x="233" y="575"/>
                    </a:lnTo>
                    <a:lnTo>
                      <a:pt x="238" y="578"/>
                    </a:lnTo>
                    <a:lnTo>
                      <a:pt x="243" y="580"/>
                    </a:lnTo>
                    <a:lnTo>
                      <a:pt x="249" y="582"/>
                    </a:lnTo>
                    <a:lnTo>
                      <a:pt x="256" y="585"/>
                    </a:lnTo>
                    <a:lnTo>
                      <a:pt x="263" y="586"/>
                    </a:lnTo>
                    <a:lnTo>
                      <a:pt x="269" y="587"/>
                    </a:lnTo>
                    <a:lnTo>
                      <a:pt x="274" y="587"/>
                    </a:lnTo>
                    <a:lnTo>
                      <a:pt x="277" y="586"/>
                    </a:lnTo>
                    <a:lnTo>
                      <a:pt x="285" y="582"/>
                    </a:lnTo>
                    <a:lnTo>
                      <a:pt x="297" y="577"/>
                    </a:lnTo>
                    <a:lnTo>
                      <a:pt x="311" y="571"/>
                    </a:lnTo>
                    <a:lnTo>
                      <a:pt x="324" y="565"/>
                    </a:lnTo>
                    <a:lnTo>
                      <a:pt x="337" y="574"/>
                    </a:lnTo>
                    <a:lnTo>
                      <a:pt x="347" y="581"/>
                    </a:lnTo>
                    <a:lnTo>
                      <a:pt x="354" y="587"/>
                    </a:lnTo>
                    <a:lnTo>
                      <a:pt x="358" y="589"/>
                    </a:lnTo>
                    <a:lnTo>
                      <a:pt x="365" y="592"/>
                    </a:lnTo>
                    <a:lnTo>
                      <a:pt x="378" y="596"/>
                    </a:lnTo>
                    <a:lnTo>
                      <a:pt x="386" y="598"/>
                    </a:lnTo>
                    <a:lnTo>
                      <a:pt x="394" y="600"/>
                    </a:lnTo>
                    <a:lnTo>
                      <a:pt x="403" y="602"/>
                    </a:lnTo>
                    <a:lnTo>
                      <a:pt x="411" y="602"/>
                    </a:lnTo>
                    <a:lnTo>
                      <a:pt x="411" y="602"/>
                    </a:lnTo>
                    <a:lnTo>
                      <a:pt x="422" y="600"/>
                    </a:lnTo>
                    <a:lnTo>
                      <a:pt x="431" y="598"/>
                    </a:lnTo>
                    <a:lnTo>
                      <a:pt x="435" y="596"/>
                    </a:lnTo>
                    <a:lnTo>
                      <a:pt x="439" y="594"/>
                    </a:lnTo>
                    <a:lnTo>
                      <a:pt x="442" y="591"/>
                    </a:lnTo>
                    <a:lnTo>
                      <a:pt x="444" y="588"/>
                    </a:lnTo>
                    <a:lnTo>
                      <a:pt x="448" y="581"/>
                    </a:lnTo>
                    <a:lnTo>
                      <a:pt x="451" y="574"/>
                    </a:lnTo>
                    <a:lnTo>
                      <a:pt x="460" y="579"/>
                    </a:lnTo>
                    <a:lnTo>
                      <a:pt x="471" y="583"/>
                    </a:lnTo>
                    <a:lnTo>
                      <a:pt x="476" y="586"/>
                    </a:lnTo>
                    <a:lnTo>
                      <a:pt x="483" y="587"/>
                    </a:lnTo>
                    <a:lnTo>
                      <a:pt x="489" y="588"/>
                    </a:lnTo>
                    <a:lnTo>
                      <a:pt x="494" y="589"/>
                    </a:lnTo>
                    <a:lnTo>
                      <a:pt x="504" y="588"/>
                    </a:lnTo>
                    <a:lnTo>
                      <a:pt x="511" y="586"/>
                    </a:lnTo>
                    <a:lnTo>
                      <a:pt x="520" y="582"/>
                    </a:lnTo>
                    <a:lnTo>
                      <a:pt x="527" y="577"/>
                    </a:lnTo>
                    <a:lnTo>
                      <a:pt x="533" y="574"/>
                    </a:lnTo>
                    <a:lnTo>
                      <a:pt x="539" y="570"/>
                    </a:lnTo>
                    <a:lnTo>
                      <a:pt x="543" y="566"/>
                    </a:lnTo>
                    <a:lnTo>
                      <a:pt x="546" y="562"/>
                    </a:lnTo>
                    <a:lnTo>
                      <a:pt x="550" y="557"/>
                    </a:lnTo>
                    <a:lnTo>
                      <a:pt x="552" y="553"/>
                    </a:lnTo>
                    <a:lnTo>
                      <a:pt x="553" y="550"/>
                    </a:lnTo>
                    <a:lnTo>
                      <a:pt x="553" y="549"/>
                    </a:lnTo>
                    <a:lnTo>
                      <a:pt x="559" y="553"/>
                    </a:lnTo>
                    <a:lnTo>
                      <a:pt x="566" y="555"/>
                    </a:lnTo>
                    <a:lnTo>
                      <a:pt x="572" y="557"/>
                    </a:lnTo>
                    <a:lnTo>
                      <a:pt x="579" y="558"/>
                    </a:lnTo>
                    <a:lnTo>
                      <a:pt x="588" y="559"/>
                    </a:lnTo>
                    <a:lnTo>
                      <a:pt x="596" y="558"/>
                    </a:lnTo>
                    <a:lnTo>
                      <a:pt x="605" y="556"/>
                    </a:lnTo>
                    <a:lnTo>
                      <a:pt x="613" y="554"/>
                    </a:lnTo>
                    <a:lnTo>
                      <a:pt x="620" y="550"/>
                    </a:lnTo>
                    <a:lnTo>
                      <a:pt x="628" y="545"/>
                    </a:lnTo>
                    <a:lnTo>
                      <a:pt x="633" y="542"/>
                    </a:lnTo>
                    <a:lnTo>
                      <a:pt x="637" y="538"/>
                    </a:lnTo>
                    <a:lnTo>
                      <a:pt x="641" y="534"/>
                    </a:lnTo>
                    <a:lnTo>
                      <a:pt x="644" y="530"/>
                    </a:lnTo>
                    <a:lnTo>
                      <a:pt x="646" y="524"/>
                    </a:lnTo>
                    <a:lnTo>
                      <a:pt x="648" y="516"/>
                    </a:lnTo>
                    <a:lnTo>
                      <a:pt x="654" y="521"/>
                    </a:lnTo>
                    <a:lnTo>
                      <a:pt x="657" y="523"/>
                    </a:lnTo>
                    <a:lnTo>
                      <a:pt x="662" y="524"/>
                    </a:lnTo>
                    <a:lnTo>
                      <a:pt x="675" y="526"/>
                    </a:lnTo>
                    <a:lnTo>
                      <a:pt x="682" y="527"/>
                    </a:lnTo>
                    <a:lnTo>
                      <a:pt x="689" y="527"/>
                    </a:lnTo>
                    <a:lnTo>
                      <a:pt x="696" y="527"/>
                    </a:lnTo>
                    <a:lnTo>
                      <a:pt x="702" y="526"/>
                    </a:lnTo>
                    <a:lnTo>
                      <a:pt x="708" y="525"/>
                    </a:lnTo>
                    <a:lnTo>
                      <a:pt x="714" y="522"/>
                    </a:lnTo>
                    <a:lnTo>
                      <a:pt x="719" y="519"/>
                    </a:lnTo>
                    <a:lnTo>
                      <a:pt x="724" y="514"/>
                    </a:lnTo>
                    <a:lnTo>
                      <a:pt x="732" y="506"/>
                    </a:lnTo>
                    <a:lnTo>
                      <a:pt x="737" y="498"/>
                    </a:lnTo>
                    <a:lnTo>
                      <a:pt x="739" y="493"/>
                    </a:lnTo>
                    <a:lnTo>
                      <a:pt x="740" y="483"/>
                    </a:lnTo>
                    <a:lnTo>
                      <a:pt x="741" y="471"/>
                    </a:lnTo>
                    <a:lnTo>
                      <a:pt x="740" y="454"/>
                    </a:lnTo>
                    <a:lnTo>
                      <a:pt x="820" y="410"/>
                    </a:lnTo>
                    <a:close/>
                    <a:moveTo>
                      <a:pt x="718" y="488"/>
                    </a:moveTo>
                    <a:lnTo>
                      <a:pt x="715" y="492"/>
                    </a:lnTo>
                    <a:lnTo>
                      <a:pt x="709" y="497"/>
                    </a:lnTo>
                    <a:lnTo>
                      <a:pt x="704" y="501"/>
                    </a:lnTo>
                    <a:lnTo>
                      <a:pt x="696" y="505"/>
                    </a:lnTo>
                    <a:lnTo>
                      <a:pt x="694" y="505"/>
                    </a:lnTo>
                    <a:lnTo>
                      <a:pt x="691" y="505"/>
                    </a:lnTo>
                    <a:lnTo>
                      <a:pt x="676" y="504"/>
                    </a:lnTo>
                    <a:lnTo>
                      <a:pt x="665" y="501"/>
                    </a:lnTo>
                    <a:lnTo>
                      <a:pt x="643" y="487"/>
                    </a:lnTo>
                    <a:lnTo>
                      <a:pt x="553" y="351"/>
                    </a:lnTo>
                    <a:lnTo>
                      <a:pt x="534" y="363"/>
                    </a:lnTo>
                    <a:lnTo>
                      <a:pt x="625" y="499"/>
                    </a:lnTo>
                    <a:lnTo>
                      <a:pt x="625" y="499"/>
                    </a:lnTo>
                    <a:lnTo>
                      <a:pt x="626" y="511"/>
                    </a:lnTo>
                    <a:lnTo>
                      <a:pt x="625" y="520"/>
                    </a:lnTo>
                    <a:lnTo>
                      <a:pt x="622" y="522"/>
                    </a:lnTo>
                    <a:lnTo>
                      <a:pt x="617" y="526"/>
                    </a:lnTo>
                    <a:lnTo>
                      <a:pt x="611" y="529"/>
                    </a:lnTo>
                    <a:lnTo>
                      <a:pt x="604" y="533"/>
                    </a:lnTo>
                    <a:lnTo>
                      <a:pt x="595" y="536"/>
                    </a:lnTo>
                    <a:lnTo>
                      <a:pt x="587" y="537"/>
                    </a:lnTo>
                    <a:lnTo>
                      <a:pt x="580" y="537"/>
                    </a:lnTo>
                    <a:lnTo>
                      <a:pt x="574" y="534"/>
                    </a:lnTo>
                    <a:lnTo>
                      <a:pt x="569" y="532"/>
                    </a:lnTo>
                    <a:lnTo>
                      <a:pt x="563" y="530"/>
                    </a:lnTo>
                    <a:lnTo>
                      <a:pt x="556" y="525"/>
                    </a:lnTo>
                    <a:lnTo>
                      <a:pt x="551" y="521"/>
                    </a:lnTo>
                    <a:lnTo>
                      <a:pt x="460" y="384"/>
                    </a:lnTo>
                    <a:lnTo>
                      <a:pt x="441" y="397"/>
                    </a:lnTo>
                    <a:lnTo>
                      <a:pt x="530" y="529"/>
                    </a:lnTo>
                    <a:lnTo>
                      <a:pt x="529" y="530"/>
                    </a:lnTo>
                    <a:lnTo>
                      <a:pt x="531" y="533"/>
                    </a:lnTo>
                    <a:lnTo>
                      <a:pt x="533" y="538"/>
                    </a:lnTo>
                    <a:lnTo>
                      <a:pt x="533" y="541"/>
                    </a:lnTo>
                    <a:lnTo>
                      <a:pt x="531" y="544"/>
                    </a:lnTo>
                    <a:lnTo>
                      <a:pt x="528" y="548"/>
                    </a:lnTo>
                    <a:lnTo>
                      <a:pt x="524" y="553"/>
                    </a:lnTo>
                    <a:lnTo>
                      <a:pt x="520" y="556"/>
                    </a:lnTo>
                    <a:lnTo>
                      <a:pt x="517" y="557"/>
                    </a:lnTo>
                    <a:lnTo>
                      <a:pt x="513" y="559"/>
                    </a:lnTo>
                    <a:lnTo>
                      <a:pt x="509" y="562"/>
                    </a:lnTo>
                    <a:lnTo>
                      <a:pt x="505" y="564"/>
                    </a:lnTo>
                    <a:lnTo>
                      <a:pt x="500" y="565"/>
                    </a:lnTo>
                    <a:lnTo>
                      <a:pt x="494" y="566"/>
                    </a:lnTo>
                    <a:lnTo>
                      <a:pt x="486" y="565"/>
                    </a:lnTo>
                    <a:lnTo>
                      <a:pt x="477" y="562"/>
                    </a:lnTo>
                    <a:lnTo>
                      <a:pt x="469" y="558"/>
                    </a:lnTo>
                    <a:lnTo>
                      <a:pt x="461" y="554"/>
                    </a:lnTo>
                    <a:lnTo>
                      <a:pt x="450" y="545"/>
                    </a:lnTo>
                    <a:lnTo>
                      <a:pt x="445" y="541"/>
                    </a:lnTo>
                    <a:lnTo>
                      <a:pt x="437" y="532"/>
                    </a:lnTo>
                    <a:lnTo>
                      <a:pt x="357" y="414"/>
                    </a:lnTo>
                    <a:lnTo>
                      <a:pt x="339" y="427"/>
                    </a:lnTo>
                    <a:lnTo>
                      <a:pt x="428" y="560"/>
                    </a:lnTo>
                    <a:lnTo>
                      <a:pt x="429" y="564"/>
                    </a:lnTo>
                    <a:lnTo>
                      <a:pt x="428" y="569"/>
                    </a:lnTo>
                    <a:lnTo>
                      <a:pt x="428" y="572"/>
                    </a:lnTo>
                    <a:lnTo>
                      <a:pt x="426" y="575"/>
                    </a:lnTo>
                    <a:lnTo>
                      <a:pt x="424" y="577"/>
                    </a:lnTo>
                    <a:lnTo>
                      <a:pt x="420" y="578"/>
                    </a:lnTo>
                    <a:lnTo>
                      <a:pt x="415" y="579"/>
                    </a:lnTo>
                    <a:lnTo>
                      <a:pt x="411" y="579"/>
                    </a:lnTo>
                    <a:lnTo>
                      <a:pt x="411" y="579"/>
                    </a:lnTo>
                    <a:lnTo>
                      <a:pt x="397" y="578"/>
                    </a:lnTo>
                    <a:lnTo>
                      <a:pt x="385" y="575"/>
                    </a:lnTo>
                    <a:lnTo>
                      <a:pt x="374" y="572"/>
                    </a:lnTo>
                    <a:lnTo>
                      <a:pt x="369" y="569"/>
                    </a:lnTo>
                    <a:lnTo>
                      <a:pt x="360" y="563"/>
                    </a:lnTo>
                    <a:lnTo>
                      <a:pt x="341" y="549"/>
                    </a:lnTo>
                    <a:lnTo>
                      <a:pt x="314" y="530"/>
                    </a:lnTo>
                    <a:lnTo>
                      <a:pt x="281" y="507"/>
                    </a:lnTo>
                    <a:lnTo>
                      <a:pt x="244" y="480"/>
                    </a:lnTo>
                    <a:lnTo>
                      <a:pt x="206" y="452"/>
                    </a:lnTo>
                    <a:lnTo>
                      <a:pt x="167" y="425"/>
                    </a:lnTo>
                    <a:lnTo>
                      <a:pt x="131" y="398"/>
                    </a:lnTo>
                    <a:lnTo>
                      <a:pt x="129" y="397"/>
                    </a:lnTo>
                    <a:lnTo>
                      <a:pt x="27" y="388"/>
                    </a:lnTo>
                    <a:lnTo>
                      <a:pt x="23" y="121"/>
                    </a:lnTo>
                    <a:lnTo>
                      <a:pt x="108" y="122"/>
                    </a:lnTo>
                    <a:lnTo>
                      <a:pt x="273" y="23"/>
                    </a:lnTo>
                    <a:lnTo>
                      <a:pt x="326" y="32"/>
                    </a:lnTo>
                    <a:lnTo>
                      <a:pt x="182" y="149"/>
                    </a:lnTo>
                    <a:lnTo>
                      <a:pt x="183" y="151"/>
                    </a:lnTo>
                    <a:lnTo>
                      <a:pt x="186" y="158"/>
                    </a:lnTo>
                    <a:lnTo>
                      <a:pt x="188" y="161"/>
                    </a:lnTo>
                    <a:lnTo>
                      <a:pt x="190" y="165"/>
                    </a:lnTo>
                    <a:lnTo>
                      <a:pt x="194" y="169"/>
                    </a:lnTo>
                    <a:lnTo>
                      <a:pt x="198" y="174"/>
                    </a:lnTo>
                    <a:lnTo>
                      <a:pt x="204" y="178"/>
                    </a:lnTo>
                    <a:lnTo>
                      <a:pt x="210" y="181"/>
                    </a:lnTo>
                    <a:lnTo>
                      <a:pt x="217" y="184"/>
                    </a:lnTo>
                    <a:lnTo>
                      <a:pt x="226" y="186"/>
                    </a:lnTo>
                    <a:lnTo>
                      <a:pt x="236" y="186"/>
                    </a:lnTo>
                    <a:lnTo>
                      <a:pt x="247" y="186"/>
                    </a:lnTo>
                    <a:lnTo>
                      <a:pt x="261" y="184"/>
                    </a:lnTo>
                    <a:lnTo>
                      <a:pt x="276" y="181"/>
                    </a:lnTo>
                    <a:lnTo>
                      <a:pt x="361" y="145"/>
                    </a:lnTo>
                    <a:lnTo>
                      <a:pt x="463" y="144"/>
                    </a:lnTo>
                    <a:lnTo>
                      <a:pt x="516" y="174"/>
                    </a:lnTo>
                    <a:lnTo>
                      <a:pt x="710" y="424"/>
                    </a:lnTo>
                    <a:lnTo>
                      <a:pt x="718" y="450"/>
                    </a:lnTo>
                    <a:lnTo>
                      <a:pt x="719" y="462"/>
                    </a:lnTo>
                    <a:lnTo>
                      <a:pt x="719" y="474"/>
                    </a:lnTo>
                    <a:lnTo>
                      <a:pt x="718" y="482"/>
                    </a:lnTo>
                    <a:lnTo>
                      <a:pt x="718" y="48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5" name="Freeform 10734"/>
              <p:cNvSpPr>
                <a:spLocks noEditPoints="1"/>
              </p:cNvSpPr>
              <p:nvPr/>
            </p:nvSpPr>
            <p:spPr bwMode="auto">
              <a:xfrm>
                <a:off x="10445404" y="3973785"/>
                <a:ext cx="69850" cy="141288"/>
              </a:xfrm>
              <a:custGeom>
                <a:avLst/>
                <a:gdLst>
                  <a:gd name="T0" fmla="*/ 0 w 176"/>
                  <a:gd name="T1" fmla="*/ 354 h 354"/>
                  <a:gd name="T2" fmla="*/ 176 w 176"/>
                  <a:gd name="T3" fmla="*/ 354 h 354"/>
                  <a:gd name="T4" fmla="*/ 176 w 176"/>
                  <a:gd name="T5" fmla="*/ 0 h 354"/>
                  <a:gd name="T6" fmla="*/ 0 w 176"/>
                  <a:gd name="T7" fmla="*/ 0 h 354"/>
                  <a:gd name="T8" fmla="*/ 0 w 176"/>
                  <a:gd name="T9" fmla="*/ 354 h 354"/>
                  <a:gd name="T10" fmla="*/ 89 w 176"/>
                  <a:gd name="T11" fmla="*/ 238 h 354"/>
                  <a:gd name="T12" fmla="*/ 95 w 176"/>
                  <a:gd name="T13" fmla="*/ 239 h 354"/>
                  <a:gd name="T14" fmla="*/ 102 w 176"/>
                  <a:gd name="T15" fmla="*/ 240 h 354"/>
                  <a:gd name="T16" fmla="*/ 107 w 176"/>
                  <a:gd name="T17" fmla="*/ 244 h 354"/>
                  <a:gd name="T18" fmla="*/ 113 w 176"/>
                  <a:gd name="T19" fmla="*/ 247 h 354"/>
                  <a:gd name="T20" fmla="*/ 117 w 176"/>
                  <a:gd name="T21" fmla="*/ 251 h 354"/>
                  <a:gd name="T22" fmla="*/ 120 w 176"/>
                  <a:gd name="T23" fmla="*/ 255 h 354"/>
                  <a:gd name="T24" fmla="*/ 122 w 176"/>
                  <a:gd name="T25" fmla="*/ 261 h 354"/>
                  <a:gd name="T26" fmla="*/ 122 w 176"/>
                  <a:gd name="T27" fmla="*/ 267 h 354"/>
                  <a:gd name="T28" fmla="*/ 122 w 176"/>
                  <a:gd name="T29" fmla="*/ 272 h 354"/>
                  <a:gd name="T30" fmla="*/ 120 w 176"/>
                  <a:gd name="T31" fmla="*/ 278 h 354"/>
                  <a:gd name="T32" fmla="*/ 117 w 176"/>
                  <a:gd name="T33" fmla="*/ 282 h 354"/>
                  <a:gd name="T34" fmla="*/ 113 w 176"/>
                  <a:gd name="T35" fmla="*/ 286 h 354"/>
                  <a:gd name="T36" fmla="*/ 107 w 176"/>
                  <a:gd name="T37" fmla="*/ 289 h 354"/>
                  <a:gd name="T38" fmla="*/ 102 w 176"/>
                  <a:gd name="T39" fmla="*/ 293 h 354"/>
                  <a:gd name="T40" fmla="*/ 95 w 176"/>
                  <a:gd name="T41" fmla="*/ 294 h 354"/>
                  <a:gd name="T42" fmla="*/ 89 w 176"/>
                  <a:gd name="T43" fmla="*/ 295 h 354"/>
                  <a:gd name="T44" fmla="*/ 83 w 176"/>
                  <a:gd name="T45" fmla="*/ 294 h 354"/>
                  <a:gd name="T46" fmla="*/ 76 w 176"/>
                  <a:gd name="T47" fmla="*/ 293 h 354"/>
                  <a:gd name="T48" fmla="*/ 70 w 176"/>
                  <a:gd name="T49" fmla="*/ 289 h 354"/>
                  <a:gd name="T50" fmla="*/ 66 w 176"/>
                  <a:gd name="T51" fmla="*/ 286 h 354"/>
                  <a:gd name="T52" fmla="*/ 61 w 176"/>
                  <a:gd name="T53" fmla="*/ 282 h 354"/>
                  <a:gd name="T54" fmla="*/ 58 w 176"/>
                  <a:gd name="T55" fmla="*/ 278 h 354"/>
                  <a:gd name="T56" fmla="*/ 56 w 176"/>
                  <a:gd name="T57" fmla="*/ 272 h 354"/>
                  <a:gd name="T58" fmla="*/ 55 w 176"/>
                  <a:gd name="T59" fmla="*/ 267 h 354"/>
                  <a:gd name="T60" fmla="*/ 56 w 176"/>
                  <a:gd name="T61" fmla="*/ 261 h 354"/>
                  <a:gd name="T62" fmla="*/ 58 w 176"/>
                  <a:gd name="T63" fmla="*/ 255 h 354"/>
                  <a:gd name="T64" fmla="*/ 61 w 176"/>
                  <a:gd name="T65" fmla="*/ 251 h 354"/>
                  <a:gd name="T66" fmla="*/ 66 w 176"/>
                  <a:gd name="T67" fmla="*/ 247 h 354"/>
                  <a:gd name="T68" fmla="*/ 70 w 176"/>
                  <a:gd name="T69" fmla="*/ 244 h 354"/>
                  <a:gd name="T70" fmla="*/ 76 w 176"/>
                  <a:gd name="T71" fmla="*/ 240 h 354"/>
                  <a:gd name="T72" fmla="*/ 83 w 176"/>
                  <a:gd name="T73" fmla="*/ 239 h 354"/>
                  <a:gd name="T74" fmla="*/ 89 w 176"/>
                  <a:gd name="T75" fmla="*/ 238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6" h="354">
                    <a:moveTo>
                      <a:pt x="0" y="354"/>
                    </a:moveTo>
                    <a:lnTo>
                      <a:pt x="176" y="354"/>
                    </a:lnTo>
                    <a:lnTo>
                      <a:pt x="176" y="0"/>
                    </a:lnTo>
                    <a:lnTo>
                      <a:pt x="0" y="0"/>
                    </a:lnTo>
                    <a:lnTo>
                      <a:pt x="0" y="354"/>
                    </a:lnTo>
                    <a:close/>
                    <a:moveTo>
                      <a:pt x="89" y="238"/>
                    </a:moveTo>
                    <a:lnTo>
                      <a:pt x="95" y="239"/>
                    </a:lnTo>
                    <a:lnTo>
                      <a:pt x="102" y="240"/>
                    </a:lnTo>
                    <a:lnTo>
                      <a:pt x="107" y="244"/>
                    </a:lnTo>
                    <a:lnTo>
                      <a:pt x="113" y="247"/>
                    </a:lnTo>
                    <a:lnTo>
                      <a:pt x="117" y="251"/>
                    </a:lnTo>
                    <a:lnTo>
                      <a:pt x="120" y="255"/>
                    </a:lnTo>
                    <a:lnTo>
                      <a:pt x="122" y="261"/>
                    </a:lnTo>
                    <a:lnTo>
                      <a:pt x="122" y="267"/>
                    </a:lnTo>
                    <a:lnTo>
                      <a:pt x="122" y="272"/>
                    </a:lnTo>
                    <a:lnTo>
                      <a:pt x="120" y="278"/>
                    </a:lnTo>
                    <a:lnTo>
                      <a:pt x="117" y="282"/>
                    </a:lnTo>
                    <a:lnTo>
                      <a:pt x="113" y="286"/>
                    </a:lnTo>
                    <a:lnTo>
                      <a:pt x="107" y="289"/>
                    </a:lnTo>
                    <a:lnTo>
                      <a:pt x="102" y="293"/>
                    </a:lnTo>
                    <a:lnTo>
                      <a:pt x="95" y="294"/>
                    </a:lnTo>
                    <a:lnTo>
                      <a:pt x="89" y="295"/>
                    </a:lnTo>
                    <a:lnTo>
                      <a:pt x="83" y="294"/>
                    </a:lnTo>
                    <a:lnTo>
                      <a:pt x="76" y="293"/>
                    </a:lnTo>
                    <a:lnTo>
                      <a:pt x="70" y="289"/>
                    </a:lnTo>
                    <a:lnTo>
                      <a:pt x="66" y="286"/>
                    </a:lnTo>
                    <a:lnTo>
                      <a:pt x="61" y="282"/>
                    </a:lnTo>
                    <a:lnTo>
                      <a:pt x="58" y="278"/>
                    </a:lnTo>
                    <a:lnTo>
                      <a:pt x="56" y="272"/>
                    </a:lnTo>
                    <a:lnTo>
                      <a:pt x="55" y="267"/>
                    </a:lnTo>
                    <a:lnTo>
                      <a:pt x="56" y="261"/>
                    </a:lnTo>
                    <a:lnTo>
                      <a:pt x="58" y="255"/>
                    </a:lnTo>
                    <a:lnTo>
                      <a:pt x="61" y="251"/>
                    </a:lnTo>
                    <a:lnTo>
                      <a:pt x="66" y="247"/>
                    </a:lnTo>
                    <a:lnTo>
                      <a:pt x="70" y="244"/>
                    </a:lnTo>
                    <a:lnTo>
                      <a:pt x="76" y="240"/>
                    </a:lnTo>
                    <a:lnTo>
                      <a:pt x="83" y="239"/>
                    </a:lnTo>
                    <a:lnTo>
                      <a:pt x="89" y="23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6" name="Freeform 10735"/>
              <p:cNvSpPr>
                <a:spLocks noEditPoints="1"/>
              </p:cNvSpPr>
              <p:nvPr/>
            </p:nvSpPr>
            <p:spPr bwMode="auto">
              <a:xfrm>
                <a:off x="10877204" y="3973785"/>
                <a:ext cx="69850" cy="141288"/>
              </a:xfrm>
              <a:custGeom>
                <a:avLst/>
                <a:gdLst>
                  <a:gd name="T0" fmla="*/ 0 w 176"/>
                  <a:gd name="T1" fmla="*/ 335 h 354"/>
                  <a:gd name="T2" fmla="*/ 0 w 176"/>
                  <a:gd name="T3" fmla="*/ 314 h 354"/>
                  <a:gd name="T4" fmla="*/ 0 w 176"/>
                  <a:gd name="T5" fmla="*/ 294 h 354"/>
                  <a:gd name="T6" fmla="*/ 0 w 176"/>
                  <a:gd name="T7" fmla="*/ 272 h 354"/>
                  <a:gd name="T8" fmla="*/ 0 w 176"/>
                  <a:gd name="T9" fmla="*/ 251 h 354"/>
                  <a:gd name="T10" fmla="*/ 0 w 176"/>
                  <a:gd name="T11" fmla="*/ 230 h 354"/>
                  <a:gd name="T12" fmla="*/ 0 w 176"/>
                  <a:gd name="T13" fmla="*/ 208 h 354"/>
                  <a:gd name="T14" fmla="*/ 0 w 176"/>
                  <a:gd name="T15" fmla="*/ 187 h 354"/>
                  <a:gd name="T16" fmla="*/ 0 w 176"/>
                  <a:gd name="T17" fmla="*/ 166 h 354"/>
                  <a:gd name="T18" fmla="*/ 0 w 176"/>
                  <a:gd name="T19" fmla="*/ 146 h 354"/>
                  <a:gd name="T20" fmla="*/ 0 w 176"/>
                  <a:gd name="T21" fmla="*/ 124 h 354"/>
                  <a:gd name="T22" fmla="*/ 0 w 176"/>
                  <a:gd name="T23" fmla="*/ 103 h 354"/>
                  <a:gd name="T24" fmla="*/ 0 w 176"/>
                  <a:gd name="T25" fmla="*/ 82 h 354"/>
                  <a:gd name="T26" fmla="*/ 0 w 176"/>
                  <a:gd name="T27" fmla="*/ 61 h 354"/>
                  <a:gd name="T28" fmla="*/ 0 w 176"/>
                  <a:gd name="T29" fmla="*/ 41 h 354"/>
                  <a:gd name="T30" fmla="*/ 0 w 176"/>
                  <a:gd name="T31" fmla="*/ 21 h 354"/>
                  <a:gd name="T32" fmla="*/ 0 w 176"/>
                  <a:gd name="T33" fmla="*/ 1 h 354"/>
                  <a:gd name="T34" fmla="*/ 19 w 176"/>
                  <a:gd name="T35" fmla="*/ 0 h 354"/>
                  <a:gd name="T36" fmla="*/ 39 w 176"/>
                  <a:gd name="T37" fmla="*/ 0 h 354"/>
                  <a:gd name="T38" fmla="*/ 59 w 176"/>
                  <a:gd name="T39" fmla="*/ 0 h 354"/>
                  <a:gd name="T40" fmla="*/ 79 w 176"/>
                  <a:gd name="T41" fmla="*/ 0 h 354"/>
                  <a:gd name="T42" fmla="*/ 100 w 176"/>
                  <a:gd name="T43" fmla="*/ 0 h 354"/>
                  <a:gd name="T44" fmla="*/ 120 w 176"/>
                  <a:gd name="T45" fmla="*/ 0 h 354"/>
                  <a:gd name="T46" fmla="*/ 141 w 176"/>
                  <a:gd name="T47" fmla="*/ 0 h 354"/>
                  <a:gd name="T48" fmla="*/ 161 w 176"/>
                  <a:gd name="T49" fmla="*/ 0 h 354"/>
                  <a:gd name="T50" fmla="*/ 176 w 176"/>
                  <a:gd name="T51" fmla="*/ 4 h 354"/>
                  <a:gd name="T52" fmla="*/ 176 w 176"/>
                  <a:gd name="T53" fmla="*/ 24 h 354"/>
                  <a:gd name="T54" fmla="*/ 176 w 176"/>
                  <a:gd name="T55" fmla="*/ 44 h 354"/>
                  <a:gd name="T56" fmla="*/ 176 w 176"/>
                  <a:gd name="T57" fmla="*/ 65 h 354"/>
                  <a:gd name="T58" fmla="*/ 176 w 176"/>
                  <a:gd name="T59" fmla="*/ 85 h 354"/>
                  <a:gd name="T60" fmla="*/ 176 w 176"/>
                  <a:gd name="T61" fmla="*/ 105 h 354"/>
                  <a:gd name="T62" fmla="*/ 176 w 176"/>
                  <a:gd name="T63" fmla="*/ 125 h 354"/>
                  <a:gd name="T64" fmla="*/ 176 w 176"/>
                  <a:gd name="T65" fmla="*/ 147 h 354"/>
                  <a:gd name="T66" fmla="*/ 176 w 176"/>
                  <a:gd name="T67" fmla="*/ 167 h 354"/>
                  <a:gd name="T68" fmla="*/ 176 w 176"/>
                  <a:gd name="T69" fmla="*/ 187 h 354"/>
                  <a:gd name="T70" fmla="*/ 176 w 176"/>
                  <a:gd name="T71" fmla="*/ 207 h 354"/>
                  <a:gd name="T72" fmla="*/ 176 w 176"/>
                  <a:gd name="T73" fmla="*/ 228 h 354"/>
                  <a:gd name="T74" fmla="*/ 176 w 176"/>
                  <a:gd name="T75" fmla="*/ 248 h 354"/>
                  <a:gd name="T76" fmla="*/ 176 w 176"/>
                  <a:gd name="T77" fmla="*/ 269 h 354"/>
                  <a:gd name="T78" fmla="*/ 176 w 176"/>
                  <a:gd name="T79" fmla="*/ 290 h 354"/>
                  <a:gd name="T80" fmla="*/ 176 w 176"/>
                  <a:gd name="T81" fmla="*/ 311 h 354"/>
                  <a:gd name="T82" fmla="*/ 176 w 176"/>
                  <a:gd name="T83" fmla="*/ 332 h 354"/>
                  <a:gd name="T84" fmla="*/ 176 w 176"/>
                  <a:gd name="T85" fmla="*/ 353 h 354"/>
                  <a:gd name="T86" fmla="*/ 157 w 176"/>
                  <a:gd name="T87" fmla="*/ 354 h 354"/>
                  <a:gd name="T88" fmla="*/ 136 w 176"/>
                  <a:gd name="T89" fmla="*/ 354 h 354"/>
                  <a:gd name="T90" fmla="*/ 115 w 176"/>
                  <a:gd name="T91" fmla="*/ 354 h 354"/>
                  <a:gd name="T92" fmla="*/ 94 w 176"/>
                  <a:gd name="T93" fmla="*/ 354 h 354"/>
                  <a:gd name="T94" fmla="*/ 73 w 176"/>
                  <a:gd name="T95" fmla="*/ 354 h 354"/>
                  <a:gd name="T96" fmla="*/ 52 w 176"/>
                  <a:gd name="T97" fmla="*/ 354 h 354"/>
                  <a:gd name="T98" fmla="*/ 31 w 176"/>
                  <a:gd name="T99" fmla="*/ 354 h 354"/>
                  <a:gd name="T100" fmla="*/ 9 w 176"/>
                  <a:gd name="T101" fmla="*/ 354 h 354"/>
                  <a:gd name="T102" fmla="*/ 98 w 176"/>
                  <a:gd name="T103" fmla="*/ 240 h 354"/>
                  <a:gd name="T104" fmla="*/ 77 w 176"/>
                  <a:gd name="T105" fmla="*/ 239 h 354"/>
                  <a:gd name="T106" fmla="*/ 64 w 176"/>
                  <a:gd name="T107" fmla="*/ 247 h 354"/>
                  <a:gd name="T108" fmla="*/ 55 w 176"/>
                  <a:gd name="T109" fmla="*/ 260 h 354"/>
                  <a:gd name="T110" fmla="*/ 56 w 176"/>
                  <a:gd name="T111" fmla="*/ 278 h 354"/>
                  <a:gd name="T112" fmla="*/ 84 w 176"/>
                  <a:gd name="T113" fmla="*/ 295 h 354"/>
                  <a:gd name="T114" fmla="*/ 101 w 176"/>
                  <a:gd name="T115" fmla="*/ 291 h 354"/>
                  <a:gd name="T116" fmla="*/ 114 w 176"/>
                  <a:gd name="T117" fmla="*/ 283 h 354"/>
                  <a:gd name="T118" fmla="*/ 121 w 176"/>
                  <a:gd name="T119" fmla="*/ 269 h 354"/>
                  <a:gd name="T120" fmla="*/ 111 w 176"/>
                  <a:gd name="T121" fmla="*/ 247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76" h="354">
                    <a:moveTo>
                      <a:pt x="1" y="354"/>
                    </a:moveTo>
                    <a:lnTo>
                      <a:pt x="0" y="354"/>
                    </a:lnTo>
                    <a:lnTo>
                      <a:pt x="0" y="353"/>
                    </a:lnTo>
                    <a:lnTo>
                      <a:pt x="0" y="352"/>
                    </a:lnTo>
                    <a:lnTo>
                      <a:pt x="0" y="351"/>
                    </a:lnTo>
                    <a:lnTo>
                      <a:pt x="0" y="350"/>
                    </a:lnTo>
                    <a:lnTo>
                      <a:pt x="0" y="349"/>
                    </a:lnTo>
                    <a:lnTo>
                      <a:pt x="0" y="348"/>
                    </a:lnTo>
                    <a:lnTo>
                      <a:pt x="0" y="347"/>
                    </a:lnTo>
                    <a:lnTo>
                      <a:pt x="0" y="346"/>
                    </a:lnTo>
                    <a:lnTo>
                      <a:pt x="0" y="345"/>
                    </a:lnTo>
                    <a:lnTo>
                      <a:pt x="0" y="344"/>
                    </a:lnTo>
                    <a:lnTo>
                      <a:pt x="0" y="343"/>
                    </a:lnTo>
                    <a:lnTo>
                      <a:pt x="0" y="341"/>
                    </a:lnTo>
                    <a:lnTo>
                      <a:pt x="0" y="340"/>
                    </a:lnTo>
                    <a:lnTo>
                      <a:pt x="0" y="339"/>
                    </a:lnTo>
                    <a:lnTo>
                      <a:pt x="0" y="338"/>
                    </a:lnTo>
                    <a:lnTo>
                      <a:pt x="0" y="337"/>
                    </a:lnTo>
                    <a:lnTo>
                      <a:pt x="0" y="336"/>
                    </a:lnTo>
                    <a:lnTo>
                      <a:pt x="0" y="335"/>
                    </a:lnTo>
                    <a:lnTo>
                      <a:pt x="0" y="334"/>
                    </a:lnTo>
                    <a:lnTo>
                      <a:pt x="0" y="333"/>
                    </a:lnTo>
                    <a:lnTo>
                      <a:pt x="0" y="332"/>
                    </a:lnTo>
                    <a:lnTo>
                      <a:pt x="0" y="331"/>
                    </a:lnTo>
                    <a:lnTo>
                      <a:pt x="0" y="330"/>
                    </a:lnTo>
                    <a:lnTo>
                      <a:pt x="0" y="329"/>
                    </a:lnTo>
                    <a:lnTo>
                      <a:pt x="0" y="328"/>
                    </a:lnTo>
                    <a:lnTo>
                      <a:pt x="0" y="327"/>
                    </a:lnTo>
                    <a:lnTo>
                      <a:pt x="0" y="326"/>
                    </a:lnTo>
                    <a:lnTo>
                      <a:pt x="0" y="324"/>
                    </a:lnTo>
                    <a:lnTo>
                      <a:pt x="0" y="323"/>
                    </a:lnTo>
                    <a:lnTo>
                      <a:pt x="0" y="322"/>
                    </a:lnTo>
                    <a:lnTo>
                      <a:pt x="0" y="321"/>
                    </a:lnTo>
                    <a:lnTo>
                      <a:pt x="0" y="320"/>
                    </a:lnTo>
                    <a:lnTo>
                      <a:pt x="0" y="319"/>
                    </a:lnTo>
                    <a:lnTo>
                      <a:pt x="0" y="318"/>
                    </a:lnTo>
                    <a:lnTo>
                      <a:pt x="0" y="317"/>
                    </a:lnTo>
                    <a:lnTo>
                      <a:pt x="0" y="316"/>
                    </a:lnTo>
                    <a:lnTo>
                      <a:pt x="0" y="315"/>
                    </a:lnTo>
                    <a:lnTo>
                      <a:pt x="0" y="314"/>
                    </a:lnTo>
                    <a:lnTo>
                      <a:pt x="0" y="313"/>
                    </a:lnTo>
                    <a:lnTo>
                      <a:pt x="0" y="312"/>
                    </a:lnTo>
                    <a:lnTo>
                      <a:pt x="0" y="311"/>
                    </a:lnTo>
                    <a:lnTo>
                      <a:pt x="0" y="310"/>
                    </a:lnTo>
                    <a:lnTo>
                      <a:pt x="0" y="308"/>
                    </a:lnTo>
                    <a:lnTo>
                      <a:pt x="0" y="307"/>
                    </a:lnTo>
                    <a:lnTo>
                      <a:pt x="0" y="306"/>
                    </a:lnTo>
                    <a:lnTo>
                      <a:pt x="0" y="305"/>
                    </a:lnTo>
                    <a:lnTo>
                      <a:pt x="0" y="304"/>
                    </a:lnTo>
                    <a:lnTo>
                      <a:pt x="0" y="303"/>
                    </a:lnTo>
                    <a:lnTo>
                      <a:pt x="0" y="302"/>
                    </a:lnTo>
                    <a:lnTo>
                      <a:pt x="0" y="301"/>
                    </a:lnTo>
                    <a:lnTo>
                      <a:pt x="0" y="300"/>
                    </a:lnTo>
                    <a:lnTo>
                      <a:pt x="0" y="299"/>
                    </a:lnTo>
                    <a:lnTo>
                      <a:pt x="0" y="298"/>
                    </a:lnTo>
                    <a:lnTo>
                      <a:pt x="0" y="297"/>
                    </a:lnTo>
                    <a:lnTo>
                      <a:pt x="0" y="297"/>
                    </a:lnTo>
                    <a:lnTo>
                      <a:pt x="0" y="296"/>
                    </a:lnTo>
                    <a:lnTo>
                      <a:pt x="0" y="295"/>
                    </a:lnTo>
                    <a:lnTo>
                      <a:pt x="0" y="294"/>
                    </a:lnTo>
                    <a:lnTo>
                      <a:pt x="0" y="293"/>
                    </a:lnTo>
                    <a:lnTo>
                      <a:pt x="0" y="291"/>
                    </a:lnTo>
                    <a:lnTo>
                      <a:pt x="0" y="290"/>
                    </a:lnTo>
                    <a:lnTo>
                      <a:pt x="0" y="289"/>
                    </a:lnTo>
                    <a:lnTo>
                      <a:pt x="0" y="288"/>
                    </a:lnTo>
                    <a:lnTo>
                      <a:pt x="0" y="287"/>
                    </a:lnTo>
                    <a:lnTo>
                      <a:pt x="0" y="286"/>
                    </a:lnTo>
                    <a:lnTo>
                      <a:pt x="0" y="285"/>
                    </a:lnTo>
                    <a:lnTo>
                      <a:pt x="0" y="284"/>
                    </a:lnTo>
                    <a:lnTo>
                      <a:pt x="0" y="283"/>
                    </a:lnTo>
                    <a:lnTo>
                      <a:pt x="0" y="282"/>
                    </a:lnTo>
                    <a:lnTo>
                      <a:pt x="0" y="281"/>
                    </a:lnTo>
                    <a:lnTo>
                      <a:pt x="0" y="280"/>
                    </a:lnTo>
                    <a:lnTo>
                      <a:pt x="0" y="279"/>
                    </a:lnTo>
                    <a:lnTo>
                      <a:pt x="0" y="278"/>
                    </a:lnTo>
                    <a:lnTo>
                      <a:pt x="0" y="277"/>
                    </a:lnTo>
                    <a:lnTo>
                      <a:pt x="0" y="275"/>
                    </a:lnTo>
                    <a:lnTo>
                      <a:pt x="0" y="274"/>
                    </a:lnTo>
                    <a:lnTo>
                      <a:pt x="0" y="273"/>
                    </a:lnTo>
                    <a:lnTo>
                      <a:pt x="0" y="272"/>
                    </a:lnTo>
                    <a:lnTo>
                      <a:pt x="0" y="271"/>
                    </a:lnTo>
                    <a:lnTo>
                      <a:pt x="0" y="270"/>
                    </a:lnTo>
                    <a:lnTo>
                      <a:pt x="0" y="269"/>
                    </a:lnTo>
                    <a:lnTo>
                      <a:pt x="0" y="268"/>
                    </a:lnTo>
                    <a:lnTo>
                      <a:pt x="0" y="267"/>
                    </a:lnTo>
                    <a:lnTo>
                      <a:pt x="0" y="266"/>
                    </a:lnTo>
                    <a:lnTo>
                      <a:pt x="0" y="265"/>
                    </a:lnTo>
                    <a:lnTo>
                      <a:pt x="0" y="264"/>
                    </a:lnTo>
                    <a:lnTo>
                      <a:pt x="0" y="263"/>
                    </a:lnTo>
                    <a:lnTo>
                      <a:pt x="0" y="262"/>
                    </a:lnTo>
                    <a:lnTo>
                      <a:pt x="0" y="261"/>
                    </a:lnTo>
                    <a:lnTo>
                      <a:pt x="0" y="260"/>
                    </a:lnTo>
                    <a:lnTo>
                      <a:pt x="0" y="258"/>
                    </a:lnTo>
                    <a:lnTo>
                      <a:pt x="0" y="257"/>
                    </a:lnTo>
                    <a:lnTo>
                      <a:pt x="0" y="256"/>
                    </a:lnTo>
                    <a:lnTo>
                      <a:pt x="0" y="255"/>
                    </a:lnTo>
                    <a:lnTo>
                      <a:pt x="0" y="254"/>
                    </a:lnTo>
                    <a:lnTo>
                      <a:pt x="0" y="253"/>
                    </a:lnTo>
                    <a:lnTo>
                      <a:pt x="0" y="252"/>
                    </a:lnTo>
                    <a:lnTo>
                      <a:pt x="0" y="251"/>
                    </a:lnTo>
                    <a:lnTo>
                      <a:pt x="0" y="250"/>
                    </a:lnTo>
                    <a:lnTo>
                      <a:pt x="0" y="249"/>
                    </a:lnTo>
                    <a:lnTo>
                      <a:pt x="0" y="248"/>
                    </a:lnTo>
                    <a:lnTo>
                      <a:pt x="0" y="247"/>
                    </a:lnTo>
                    <a:lnTo>
                      <a:pt x="0" y="246"/>
                    </a:lnTo>
                    <a:lnTo>
                      <a:pt x="0" y="245"/>
                    </a:lnTo>
                    <a:lnTo>
                      <a:pt x="0" y="244"/>
                    </a:lnTo>
                    <a:lnTo>
                      <a:pt x="0" y="242"/>
                    </a:lnTo>
                    <a:lnTo>
                      <a:pt x="0" y="241"/>
                    </a:lnTo>
                    <a:lnTo>
                      <a:pt x="0" y="240"/>
                    </a:lnTo>
                    <a:lnTo>
                      <a:pt x="0" y="239"/>
                    </a:lnTo>
                    <a:lnTo>
                      <a:pt x="0" y="238"/>
                    </a:lnTo>
                    <a:lnTo>
                      <a:pt x="0" y="237"/>
                    </a:lnTo>
                    <a:lnTo>
                      <a:pt x="0" y="236"/>
                    </a:lnTo>
                    <a:lnTo>
                      <a:pt x="0" y="235"/>
                    </a:lnTo>
                    <a:lnTo>
                      <a:pt x="0" y="234"/>
                    </a:lnTo>
                    <a:lnTo>
                      <a:pt x="0" y="233"/>
                    </a:lnTo>
                    <a:lnTo>
                      <a:pt x="0" y="232"/>
                    </a:lnTo>
                    <a:lnTo>
                      <a:pt x="0" y="231"/>
                    </a:lnTo>
                    <a:lnTo>
                      <a:pt x="0" y="230"/>
                    </a:lnTo>
                    <a:lnTo>
                      <a:pt x="0" y="229"/>
                    </a:lnTo>
                    <a:lnTo>
                      <a:pt x="0" y="228"/>
                    </a:lnTo>
                    <a:lnTo>
                      <a:pt x="0" y="227"/>
                    </a:lnTo>
                    <a:lnTo>
                      <a:pt x="0" y="225"/>
                    </a:lnTo>
                    <a:lnTo>
                      <a:pt x="0" y="224"/>
                    </a:lnTo>
                    <a:lnTo>
                      <a:pt x="0" y="223"/>
                    </a:lnTo>
                    <a:lnTo>
                      <a:pt x="0" y="222"/>
                    </a:lnTo>
                    <a:lnTo>
                      <a:pt x="0" y="221"/>
                    </a:lnTo>
                    <a:lnTo>
                      <a:pt x="0" y="220"/>
                    </a:lnTo>
                    <a:lnTo>
                      <a:pt x="0" y="219"/>
                    </a:lnTo>
                    <a:lnTo>
                      <a:pt x="0" y="218"/>
                    </a:lnTo>
                    <a:lnTo>
                      <a:pt x="0" y="217"/>
                    </a:lnTo>
                    <a:lnTo>
                      <a:pt x="0" y="216"/>
                    </a:lnTo>
                    <a:lnTo>
                      <a:pt x="0" y="215"/>
                    </a:lnTo>
                    <a:lnTo>
                      <a:pt x="0" y="214"/>
                    </a:lnTo>
                    <a:lnTo>
                      <a:pt x="0" y="213"/>
                    </a:lnTo>
                    <a:lnTo>
                      <a:pt x="0" y="212"/>
                    </a:lnTo>
                    <a:lnTo>
                      <a:pt x="0" y="211"/>
                    </a:lnTo>
                    <a:lnTo>
                      <a:pt x="0" y="209"/>
                    </a:lnTo>
                    <a:lnTo>
                      <a:pt x="0" y="208"/>
                    </a:lnTo>
                    <a:lnTo>
                      <a:pt x="0" y="207"/>
                    </a:lnTo>
                    <a:lnTo>
                      <a:pt x="0" y="206"/>
                    </a:lnTo>
                    <a:lnTo>
                      <a:pt x="0" y="205"/>
                    </a:lnTo>
                    <a:lnTo>
                      <a:pt x="0" y="204"/>
                    </a:lnTo>
                    <a:lnTo>
                      <a:pt x="0" y="203"/>
                    </a:lnTo>
                    <a:lnTo>
                      <a:pt x="0" y="202"/>
                    </a:lnTo>
                    <a:lnTo>
                      <a:pt x="0" y="201"/>
                    </a:lnTo>
                    <a:lnTo>
                      <a:pt x="0" y="200"/>
                    </a:lnTo>
                    <a:lnTo>
                      <a:pt x="0" y="199"/>
                    </a:lnTo>
                    <a:lnTo>
                      <a:pt x="0" y="198"/>
                    </a:lnTo>
                    <a:lnTo>
                      <a:pt x="0" y="197"/>
                    </a:lnTo>
                    <a:lnTo>
                      <a:pt x="0" y="196"/>
                    </a:lnTo>
                    <a:lnTo>
                      <a:pt x="0" y="195"/>
                    </a:lnTo>
                    <a:lnTo>
                      <a:pt x="0" y="193"/>
                    </a:lnTo>
                    <a:lnTo>
                      <a:pt x="0" y="192"/>
                    </a:lnTo>
                    <a:lnTo>
                      <a:pt x="0" y="191"/>
                    </a:lnTo>
                    <a:lnTo>
                      <a:pt x="0" y="190"/>
                    </a:lnTo>
                    <a:lnTo>
                      <a:pt x="0" y="189"/>
                    </a:lnTo>
                    <a:lnTo>
                      <a:pt x="0" y="188"/>
                    </a:lnTo>
                    <a:lnTo>
                      <a:pt x="0" y="187"/>
                    </a:lnTo>
                    <a:lnTo>
                      <a:pt x="0" y="186"/>
                    </a:lnTo>
                    <a:lnTo>
                      <a:pt x="0" y="185"/>
                    </a:lnTo>
                    <a:lnTo>
                      <a:pt x="0" y="184"/>
                    </a:lnTo>
                    <a:lnTo>
                      <a:pt x="0" y="183"/>
                    </a:lnTo>
                    <a:lnTo>
                      <a:pt x="0" y="182"/>
                    </a:lnTo>
                    <a:lnTo>
                      <a:pt x="0" y="181"/>
                    </a:lnTo>
                    <a:lnTo>
                      <a:pt x="0" y="180"/>
                    </a:lnTo>
                    <a:lnTo>
                      <a:pt x="0" y="179"/>
                    </a:lnTo>
                    <a:lnTo>
                      <a:pt x="0" y="178"/>
                    </a:lnTo>
                    <a:lnTo>
                      <a:pt x="0" y="176"/>
                    </a:lnTo>
                    <a:lnTo>
                      <a:pt x="0" y="175"/>
                    </a:lnTo>
                    <a:lnTo>
                      <a:pt x="0" y="174"/>
                    </a:lnTo>
                    <a:lnTo>
                      <a:pt x="0" y="173"/>
                    </a:lnTo>
                    <a:lnTo>
                      <a:pt x="0" y="172"/>
                    </a:lnTo>
                    <a:lnTo>
                      <a:pt x="0" y="171"/>
                    </a:lnTo>
                    <a:lnTo>
                      <a:pt x="0" y="170"/>
                    </a:lnTo>
                    <a:lnTo>
                      <a:pt x="0" y="169"/>
                    </a:lnTo>
                    <a:lnTo>
                      <a:pt x="0" y="168"/>
                    </a:lnTo>
                    <a:lnTo>
                      <a:pt x="0" y="167"/>
                    </a:lnTo>
                    <a:lnTo>
                      <a:pt x="0" y="166"/>
                    </a:lnTo>
                    <a:lnTo>
                      <a:pt x="0" y="165"/>
                    </a:lnTo>
                    <a:lnTo>
                      <a:pt x="0" y="164"/>
                    </a:lnTo>
                    <a:lnTo>
                      <a:pt x="0" y="163"/>
                    </a:lnTo>
                    <a:lnTo>
                      <a:pt x="0" y="162"/>
                    </a:lnTo>
                    <a:lnTo>
                      <a:pt x="0" y="160"/>
                    </a:lnTo>
                    <a:lnTo>
                      <a:pt x="0" y="159"/>
                    </a:lnTo>
                    <a:lnTo>
                      <a:pt x="0" y="158"/>
                    </a:lnTo>
                    <a:lnTo>
                      <a:pt x="0" y="157"/>
                    </a:lnTo>
                    <a:lnTo>
                      <a:pt x="0" y="156"/>
                    </a:lnTo>
                    <a:lnTo>
                      <a:pt x="0" y="155"/>
                    </a:lnTo>
                    <a:lnTo>
                      <a:pt x="0" y="154"/>
                    </a:lnTo>
                    <a:lnTo>
                      <a:pt x="0" y="153"/>
                    </a:lnTo>
                    <a:lnTo>
                      <a:pt x="0" y="153"/>
                    </a:lnTo>
                    <a:lnTo>
                      <a:pt x="0" y="152"/>
                    </a:lnTo>
                    <a:lnTo>
                      <a:pt x="0" y="151"/>
                    </a:lnTo>
                    <a:lnTo>
                      <a:pt x="0" y="150"/>
                    </a:lnTo>
                    <a:lnTo>
                      <a:pt x="0" y="149"/>
                    </a:lnTo>
                    <a:lnTo>
                      <a:pt x="0" y="148"/>
                    </a:lnTo>
                    <a:lnTo>
                      <a:pt x="0" y="147"/>
                    </a:lnTo>
                    <a:lnTo>
                      <a:pt x="0" y="146"/>
                    </a:lnTo>
                    <a:lnTo>
                      <a:pt x="0" y="145"/>
                    </a:lnTo>
                    <a:lnTo>
                      <a:pt x="0" y="143"/>
                    </a:lnTo>
                    <a:lnTo>
                      <a:pt x="0" y="142"/>
                    </a:lnTo>
                    <a:lnTo>
                      <a:pt x="0" y="141"/>
                    </a:lnTo>
                    <a:lnTo>
                      <a:pt x="0" y="140"/>
                    </a:lnTo>
                    <a:lnTo>
                      <a:pt x="0" y="139"/>
                    </a:lnTo>
                    <a:lnTo>
                      <a:pt x="0" y="138"/>
                    </a:lnTo>
                    <a:lnTo>
                      <a:pt x="0" y="137"/>
                    </a:lnTo>
                    <a:lnTo>
                      <a:pt x="0" y="136"/>
                    </a:lnTo>
                    <a:lnTo>
                      <a:pt x="0" y="135"/>
                    </a:lnTo>
                    <a:lnTo>
                      <a:pt x="0" y="134"/>
                    </a:lnTo>
                    <a:lnTo>
                      <a:pt x="0" y="133"/>
                    </a:lnTo>
                    <a:lnTo>
                      <a:pt x="0" y="132"/>
                    </a:lnTo>
                    <a:lnTo>
                      <a:pt x="0" y="131"/>
                    </a:lnTo>
                    <a:lnTo>
                      <a:pt x="0" y="130"/>
                    </a:lnTo>
                    <a:lnTo>
                      <a:pt x="0" y="129"/>
                    </a:lnTo>
                    <a:lnTo>
                      <a:pt x="0" y="127"/>
                    </a:lnTo>
                    <a:lnTo>
                      <a:pt x="0" y="126"/>
                    </a:lnTo>
                    <a:lnTo>
                      <a:pt x="0" y="125"/>
                    </a:lnTo>
                    <a:lnTo>
                      <a:pt x="0" y="124"/>
                    </a:lnTo>
                    <a:lnTo>
                      <a:pt x="0" y="123"/>
                    </a:lnTo>
                    <a:lnTo>
                      <a:pt x="0" y="122"/>
                    </a:lnTo>
                    <a:lnTo>
                      <a:pt x="0" y="121"/>
                    </a:lnTo>
                    <a:lnTo>
                      <a:pt x="0" y="120"/>
                    </a:lnTo>
                    <a:lnTo>
                      <a:pt x="0" y="119"/>
                    </a:lnTo>
                    <a:lnTo>
                      <a:pt x="0" y="118"/>
                    </a:lnTo>
                    <a:lnTo>
                      <a:pt x="0" y="117"/>
                    </a:lnTo>
                    <a:lnTo>
                      <a:pt x="0" y="116"/>
                    </a:lnTo>
                    <a:lnTo>
                      <a:pt x="0" y="115"/>
                    </a:lnTo>
                    <a:lnTo>
                      <a:pt x="0" y="114"/>
                    </a:lnTo>
                    <a:lnTo>
                      <a:pt x="0" y="113"/>
                    </a:lnTo>
                    <a:lnTo>
                      <a:pt x="0" y="112"/>
                    </a:lnTo>
                    <a:lnTo>
                      <a:pt x="0" y="110"/>
                    </a:lnTo>
                    <a:lnTo>
                      <a:pt x="0" y="109"/>
                    </a:lnTo>
                    <a:lnTo>
                      <a:pt x="0" y="108"/>
                    </a:lnTo>
                    <a:lnTo>
                      <a:pt x="0" y="107"/>
                    </a:lnTo>
                    <a:lnTo>
                      <a:pt x="0" y="106"/>
                    </a:lnTo>
                    <a:lnTo>
                      <a:pt x="0" y="105"/>
                    </a:lnTo>
                    <a:lnTo>
                      <a:pt x="0" y="104"/>
                    </a:lnTo>
                    <a:lnTo>
                      <a:pt x="0" y="103"/>
                    </a:lnTo>
                    <a:lnTo>
                      <a:pt x="0" y="102"/>
                    </a:lnTo>
                    <a:lnTo>
                      <a:pt x="0" y="101"/>
                    </a:lnTo>
                    <a:lnTo>
                      <a:pt x="0" y="100"/>
                    </a:lnTo>
                    <a:lnTo>
                      <a:pt x="0" y="99"/>
                    </a:lnTo>
                    <a:lnTo>
                      <a:pt x="0" y="98"/>
                    </a:lnTo>
                    <a:lnTo>
                      <a:pt x="0" y="97"/>
                    </a:lnTo>
                    <a:lnTo>
                      <a:pt x="0" y="96"/>
                    </a:lnTo>
                    <a:lnTo>
                      <a:pt x="0" y="94"/>
                    </a:lnTo>
                    <a:lnTo>
                      <a:pt x="0" y="93"/>
                    </a:lnTo>
                    <a:lnTo>
                      <a:pt x="0" y="92"/>
                    </a:lnTo>
                    <a:lnTo>
                      <a:pt x="0" y="91"/>
                    </a:lnTo>
                    <a:lnTo>
                      <a:pt x="0" y="90"/>
                    </a:lnTo>
                    <a:lnTo>
                      <a:pt x="0" y="89"/>
                    </a:lnTo>
                    <a:lnTo>
                      <a:pt x="0" y="88"/>
                    </a:lnTo>
                    <a:lnTo>
                      <a:pt x="0" y="87"/>
                    </a:lnTo>
                    <a:lnTo>
                      <a:pt x="0" y="86"/>
                    </a:lnTo>
                    <a:lnTo>
                      <a:pt x="0" y="85"/>
                    </a:lnTo>
                    <a:lnTo>
                      <a:pt x="0" y="84"/>
                    </a:lnTo>
                    <a:lnTo>
                      <a:pt x="0" y="83"/>
                    </a:lnTo>
                    <a:lnTo>
                      <a:pt x="0" y="82"/>
                    </a:lnTo>
                    <a:lnTo>
                      <a:pt x="0" y="81"/>
                    </a:lnTo>
                    <a:lnTo>
                      <a:pt x="0" y="80"/>
                    </a:lnTo>
                    <a:lnTo>
                      <a:pt x="0" y="79"/>
                    </a:lnTo>
                    <a:lnTo>
                      <a:pt x="0" y="77"/>
                    </a:lnTo>
                    <a:lnTo>
                      <a:pt x="0" y="76"/>
                    </a:lnTo>
                    <a:lnTo>
                      <a:pt x="0" y="75"/>
                    </a:lnTo>
                    <a:lnTo>
                      <a:pt x="0" y="74"/>
                    </a:lnTo>
                    <a:lnTo>
                      <a:pt x="0" y="73"/>
                    </a:lnTo>
                    <a:lnTo>
                      <a:pt x="0" y="72"/>
                    </a:lnTo>
                    <a:lnTo>
                      <a:pt x="0" y="71"/>
                    </a:lnTo>
                    <a:lnTo>
                      <a:pt x="0" y="71"/>
                    </a:lnTo>
                    <a:lnTo>
                      <a:pt x="0" y="70"/>
                    </a:lnTo>
                    <a:lnTo>
                      <a:pt x="0" y="69"/>
                    </a:lnTo>
                    <a:lnTo>
                      <a:pt x="0" y="68"/>
                    </a:lnTo>
                    <a:lnTo>
                      <a:pt x="0" y="67"/>
                    </a:lnTo>
                    <a:lnTo>
                      <a:pt x="0" y="66"/>
                    </a:lnTo>
                    <a:lnTo>
                      <a:pt x="0" y="65"/>
                    </a:lnTo>
                    <a:lnTo>
                      <a:pt x="0" y="64"/>
                    </a:lnTo>
                    <a:lnTo>
                      <a:pt x="0" y="63"/>
                    </a:lnTo>
                    <a:lnTo>
                      <a:pt x="0" y="61"/>
                    </a:lnTo>
                    <a:lnTo>
                      <a:pt x="0" y="60"/>
                    </a:lnTo>
                    <a:lnTo>
                      <a:pt x="0" y="59"/>
                    </a:lnTo>
                    <a:lnTo>
                      <a:pt x="0" y="58"/>
                    </a:lnTo>
                    <a:lnTo>
                      <a:pt x="0" y="57"/>
                    </a:lnTo>
                    <a:lnTo>
                      <a:pt x="0" y="56"/>
                    </a:lnTo>
                    <a:lnTo>
                      <a:pt x="0" y="55"/>
                    </a:lnTo>
                    <a:lnTo>
                      <a:pt x="0" y="54"/>
                    </a:lnTo>
                    <a:lnTo>
                      <a:pt x="0" y="53"/>
                    </a:lnTo>
                    <a:lnTo>
                      <a:pt x="0" y="52"/>
                    </a:lnTo>
                    <a:lnTo>
                      <a:pt x="0" y="51"/>
                    </a:lnTo>
                    <a:lnTo>
                      <a:pt x="0" y="50"/>
                    </a:lnTo>
                    <a:lnTo>
                      <a:pt x="0" y="49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7"/>
                    </a:lnTo>
                    <a:lnTo>
                      <a:pt x="0" y="46"/>
                    </a:lnTo>
                    <a:lnTo>
                      <a:pt x="0" y="44"/>
                    </a:lnTo>
                    <a:lnTo>
                      <a:pt x="0" y="43"/>
                    </a:lnTo>
                    <a:lnTo>
                      <a:pt x="0" y="42"/>
                    </a:lnTo>
                    <a:lnTo>
                      <a:pt x="0" y="41"/>
                    </a:lnTo>
                    <a:lnTo>
                      <a:pt x="0" y="40"/>
                    </a:lnTo>
                    <a:lnTo>
                      <a:pt x="0" y="39"/>
                    </a:lnTo>
                    <a:lnTo>
                      <a:pt x="0" y="38"/>
                    </a:lnTo>
                    <a:lnTo>
                      <a:pt x="0" y="37"/>
                    </a:lnTo>
                    <a:lnTo>
                      <a:pt x="0" y="36"/>
                    </a:lnTo>
                    <a:lnTo>
                      <a:pt x="0" y="35"/>
                    </a:lnTo>
                    <a:lnTo>
                      <a:pt x="0" y="34"/>
                    </a:lnTo>
                    <a:lnTo>
                      <a:pt x="0" y="33"/>
                    </a:lnTo>
                    <a:lnTo>
                      <a:pt x="0" y="32"/>
                    </a:lnTo>
                    <a:lnTo>
                      <a:pt x="0" y="31"/>
                    </a:lnTo>
                    <a:lnTo>
                      <a:pt x="0" y="30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19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6" y="0"/>
                    </a:lnTo>
                    <a:lnTo>
                      <a:pt x="27" y="0"/>
                    </a:lnTo>
                    <a:lnTo>
                      <a:pt x="28" y="0"/>
                    </a:lnTo>
                    <a:lnTo>
                      <a:pt x="29" y="0"/>
                    </a:lnTo>
                    <a:lnTo>
                      <a:pt x="31" y="0"/>
                    </a:lnTo>
                    <a:lnTo>
                      <a:pt x="32" y="0"/>
                    </a:lnTo>
                    <a:lnTo>
                      <a:pt x="33" y="0"/>
                    </a:lnTo>
                    <a:lnTo>
                      <a:pt x="34" y="0"/>
                    </a:lnTo>
                    <a:lnTo>
                      <a:pt x="35" y="0"/>
                    </a:lnTo>
                    <a:lnTo>
                      <a:pt x="36" y="0"/>
                    </a:lnTo>
                    <a:lnTo>
                      <a:pt x="37" y="0"/>
                    </a:lnTo>
                    <a:lnTo>
                      <a:pt x="38" y="0"/>
                    </a:lnTo>
                    <a:lnTo>
                      <a:pt x="39" y="0"/>
                    </a:lnTo>
                    <a:lnTo>
                      <a:pt x="40" y="0"/>
                    </a:lnTo>
                    <a:lnTo>
                      <a:pt x="41" y="0"/>
                    </a:lnTo>
                    <a:lnTo>
                      <a:pt x="42" y="0"/>
                    </a:lnTo>
                    <a:lnTo>
                      <a:pt x="43" y="0"/>
                    </a:lnTo>
                    <a:lnTo>
                      <a:pt x="44" y="0"/>
                    </a:lnTo>
                    <a:lnTo>
                      <a:pt x="45" y="0"/>
                    </a:lnTo>
                    <a:lnTo>
                      <a:pt x="46" y="0"/>
                    </a:lnTo>
                    <a:lnTo>
                      <a:pt x="48" y="0"/>
                    </a:lnTo>
                    <a:lnTo>
                      <a:pt x="48" y="0"/>
                    </a:lnTo>
                    <a:lnTo>
                      <a:pt x="49" y="0"/>
                    </a:lnTo>
                    <a:lnTo>
                      <a:pt x="50" y="0"/>
                    </a:lnTo>
                    <a:lnTo>
                      <a:pt x="51" y="0"/>
                    </a:lnTo>
                    <a:lnTo>
                      <a:pt x="52" y="0"/>
                    </a:lnTo>
                    <a:lnTo>
                      <a:pt x="53" y="0"/>
                    </a:lnTo>
                    <a:lnTo>
                      <a:pt x="54" y="0"/>
                    </a:lnTo>
                    <a:lnTo>
                      <a:pt x="55" y="0"/>
                    </a:lnTo>
                    <a:lnTo>
                      <a:pt x="56" y="0"/>
                    </a:lnTo>
                    <a:lnTo>
                      <a:pt x="57" y="0"/>
                    </a:lnTo>
                    <a:lnTo>
                      <a:pt x="58" y="0"/>
                    </a:lnTo>
                    <a:lnTo>
                      <a:pt x="59" y="0"/>
                    </a:lnTo>
                    <a:lnTo>
                      <a:pt x="60" y="0"/>
                    </a:lnTo>
                    <a:lnTo>
                      <a:pt x="61" y="0"/>
                    </a:lnTo>
                    <a:lnTo>
                      <a:pt x="62" y="0"/>
                    </a:lnTo>
                    <a:lnTo>
                      <a:pt x="64" y="0"/>
                    </a:lnTo>
                    <a:lnTo>
                      <a:pt x="65" y="0"/>
                    </a:lnTo>
                    <a:lnTo>
                      <a:pt x="66" y="0"/>
                    </a:lnTo>
                    <a:lnTo>
                      <a:pt x="67" y="0"/>
                    </a:lnTo>
                    <a:lnTo>
                      <a:pt x="68" y="0"/>
                    </a:lnTo>
                    <a:lnTo>
                      <a:pt x="69" y="0"/>
                    </a:lnTo>
                    <a:lnTo>
                      <a:pt x="70" y="0"/>
                    </a:lnTo>
                    <a:lnTo>
                      <a:pt x="71" y="0"/>
                    </a:lnTo>
                    <a:lnTo>
                      <a:pt x="71" y="0"/>
                    </a:lnTo>
                    <a:lnTo>
                      <a:pt x="72" y="0"/>
                    </a:lnTo>
                    <a:lnTo>
                      <a:pt x="73" y="0"/>
                    </a:lnTo>
                    <a:lnTo>
                      <a:pt x="74" y="0"/>
                    </a:lnTo>
                    <a:lnTo>
                      <a:pt x="75" y="0"/>
                    </a:lnTo>
                    <a:lnTo>
                      <a:pt x="76" y="0"/>
                    </a:lnTo>
                    <a:lnTo>
                      <a:pt x="77" y="0"/>
                    </a:lnTo>
                    <a:lnTo>
                      <a:pt x="78" y="0"/>
                    </a:lnTo>
                    <a:lnTo>
                      <a:pt x="79" y="0"/>
                    </a:lnTo>
                    <a:lnTo>
                      <a:pt x="81" y="0"/>
                    </a:lnTo>
                    <a:lnTo>
                      <a:pt x="82" y="0"/>
                    </a:lnTo>
                    <a:lnTo>
                      <a:pt x="83" y="0"/>
                    </a:lnTo>
                    <a:lnTo>
                      <a:pt x="84" y="0"/>
                    </a:lnTo>
                    <a:lnTo>
                      <a:pt x="85" y="0"/>
                    </a:lnTo>
                    <a:lnTo>
                      <a:pt x="86" y="0"/>
                    </a:lnTo>
                    <a:lnTo>
                      <a:pt x="87" y="0"/>
                    </a:lnTo>
                    <a:lnTo>
                      <a:pt x="88" y="0"/>
                    </a:lnTo>
                    <a:lnTo>
                      <a:pt x="89" y="0"/>
                    </a:lnTo>
                    <a:lnTo>
                      <a:pt x="90" y="0"/>
                    </a:lnTo>
                    <a:lnTo>
                      <a:pt x="91" y="0"/>
                    </a:lnTo>
                    <a:lnTo>
                      <a:pt x="92" y="0"/>
                    </a:lnTo>
                    <a:lnTo>
                      <a:pt x="93" y="0"/>
                    </a:lnTo>
                    <a:lnTo>
                      <a:pt x="94" y="0"/>
                    </a:lnTo>
                    <a:lnTo>
                      <a:pt x="94" y="0"/>
                    </a:lnTo>
                    <a:lnTo>
                      <a:pt x="95" y="0"/>
                    </a:lnTo>
                    <a:lnTo>
                      <a:pt x="97" y="0"/>
                    </a:lnTo>
                    <a:lnTo>
                      <a:pt x="98" y="0"/>
                    </a:lnTo>
                    <a:lnTo>
                      <a:pt x="99" y="0"/>
                    </a:lnTo>
                    <a:lnTo>
                      <a:pt x="100" y="0"/>
                    </a:lnTo>
                    <a:lnTo>
                      <a:pt x="101" y="0"/>
                    </a:lnTo>
                    <a:lnTo>
                      <a:pt x="102" y="0"/>
                    </a:lnTo>
                    <a:lnTo>
                      <a:pt x="103" y="0"/>
                    </a:lnTo>
                    <a:lnTo>
                      <a:pt x="104" y="0"/>
                    </a:lnTo>
                    <a:lnTo>
                      <a:pt x="105" y="0"/>
                    </a:lnTo>
                    <a:lnTo>
                      <a:pt x="106" y="0"/>
                    </a:lnTo>
                    <a:lnTo>
                      <a:pt x="107" y="0"/>
                    </a:lnTo>
                    <a:lnTo>
                      <a:pt x="108" y="0"/>
                    </a:lnTo>
                    <a:lnTo>
                      <a:pt x="109" y="0"/>
                    </a:lnTo>
                    <a:lnTo>
                      <a:pt x="110" y="0"/>
                    </a:lnTo>
                    <a:lnTo>
                      <a:pt x="111" y="0"/>
                    </a:lnTo>
                    <a:lnTo>
                      <a:pt x="112" y="0"/>
                    </a:lnTo>
                    <a:lnTo>
                      <a:pt x="114" y="0"/>
                    </a:lnTo>
                    <a:lnTo>
                      <a:pt x="115" y="0"/>
                    </a:lnTo>
                    <a:lnTo>
                      <a:pt x="116" y="0"/>
                    </a:lnTo>
                    <a:lnTo>
                      <a:pt x="117" y="0"/>
                    </a:lnTo>
                    <a:lnTo>
                      <a:pt x="118" y="0"/>
                    </a:lnTo>
                    <a:lnTo>
                      <a:pt x="118" y="0"/>
                    </a:lnTo>
                    <a:lnTo>
                      <a:pt x="119" y="0"/>
                    </a:lnTo>
                    <a:lnTo>
                      <a:pt x="120" y="0"/>
                    </a:lnTo>
                    <a:lnTo>
                      <a:pt x="121" y="0"/>
                    </a:lnTo>
                    <a:lnTo>
                      <a:pt x="122" y="0"/>
                    </a:lnTo>
                    <a:lnTo>
                      <a:pt x="123" y="0"/>
                    </a:lnTo>
                    <a:lnTo>
                      <a:pt x="124" y="0"/>
                    </a:lnTo>
                    <a:lnTo>
                      <a:pt x="125" y="0"/>
                    </a:lnTo>
                    <a:lnTo>
                      <a:pt x="126" y="0"/>
                    </a:lnTo>
                    <a:lnTo>
                      <a:pt x="127" y="0"/>
                    </a:lnTo>
                    <a:lnTo>
                      <a:pt x="128" y="0"/>
                    </a:lnTo>
                    <a:lnTo>
                      <a:pt x="130" y="0"/>
                    </a:lnTo>
                    <a:lnTo>
                      <a:pt x="131" y="0"/>
                    </a:lnTo>
                    <a:lnTo>
                      <a:pt x="132" y="0"/>
                    </a:lnTo>
                    <a:lnTo>
                      <a:pt x="133" y="0"/>
                    </a:lnTo>
                    <a:lnTo>
                      <a:pt x="134" y="0"/>
                    </a:lnTo>
                    <a:lnTo>
                      <a:pt x="135" y="0"/>
                    </a:lnTo>
                    <a:lnTo>
                      <a:pt x="136" y="0"/>
                    </a:lnTo>
                    <a:lnTo>
                      <a:pt x="137" y="0"/>
                    </a:lnTo>
                    <a:lnTo>
                      <a:pt x="138" y="0"/>
                    </a:lnTo>
                    <a:lnTo>
                      <a:pt x="139" y="0"/>
                    </a:lnTo>
                    <a:lnTo>
                      <a:pt x="140" y="0"/>
                    </a:lnTo>
                    <a:lnTo>
                      <a:pt x="141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3" y="0"/>
                    </a:lnTo>
                    <a:lnTo>
                      <a:pt x="144" y="0"/>
                    </a:lnTo>
                    <a:lnTo>
                      <a:pt x="145" y="0"/>
                    </a:lnTo>
                    <a:lnTo>
                      <a:pt x="147" y="0"/>
                    </a:lnTo>
                    <a:lnTo>
                      <a:pt x="148" y="0"/>
                    </a:lnTo>
                    <a:lnTo>
                      <a:pt x="149" y="0"/>
                    </a:lnTo>
                    <a:lnTo>
                      <a:pt x="150" y="0"/>
                    </a:lnTo>
                    <a:lnTo>
                      <a:pt x="151" y="0"/>
                    </a:lnTo>
                    <a:lnTo>
                      <a:pt x="152" y="0"/>
                    </a:lnTo>
                    <a:lnTo>
                      <a:pt x="153" y="0"/>
                    </a:lnTo>
                    <a:lnTo>
                      <a:pt x="154" y="0"/>
                    </a:lnTo>
                    <a:lnTo>
                      <a:pt x="155" y="0"/>
                    </a:lnTo>
                    <a:lnTo>
                      <a:pt x="156" y="0"/>
                    </a:lnTo>
                    <a:lnTo>
                      <a:pt x="157" y="0"/>
                    </a:lnTo>
                    <a:lnTo>
                      <a:pt x="158" y="0"/>
                    </a:lnTo>
                    <a:lnTo>
                      <a:pt x="159" y="0"/>
                    </a:lnTo>
                    <a:lnTo>
                      <a:pt x="160" y="0"/>
                    </a:lnTo>
                    <a:lnTo>
                      <a:pt x="161" y="0"/>
                    </a:lnTo>
                    <a:lnTo>
                      <a:pt x="163" y="0"/>
                    </a:lnTo>
                    <a:lnTo>
                      <a:pt x="164" y="0"/>
                    </a:lnTo>
                    <a:lnTo>
                      <a:pt x="165" y="0"/>
                    </a:lnTo>
                    <a:lnTo>
                      <a:pt x="166" y="0"/>
                    </a:lnTo>
                    <a:lnTo>
                      <a:pt x="166" y="0"/>
                    </a:lnTo>
                    <a:lnTo>
                      <a:pt x="167" y="0"/>
                    </a:lnTo>
                    <a:lnTo>
                      <a:pt x="168" y="0"/>
                    </a:lnTo>
                    <a:lnTo>
                      <a:pt x="169" y="0"/>
                    </a:lnTo>
                    <a:lnTo>
                      <a:pt x="170" y="0"/>
                    </a:lnTo>
                    <a:lnTo>
                      <a:pt x="171" y="0"/>
                    </a:lnTo>
                    <a:lnTo>
                      <a:pt x="172" y="0"/>
                    </a:lnTo>
                    <a:lnTo>
                      <a:pt x="173" y="0"/>
                    </a:lnTo>
                    <a:lnTo>
                      <a:pt x="174" y="0"/>
                    </a:lnTo>
                    <a:lnTo>
                      <a:pt x="175" y="0"/>
                    </a:lnTo>
                    <a:lnTo>
                      <a:pt x="176" y="0"/>
                    </a:lnTo>
                    <a:lnTo>
                      <a:pt x="176" y="0"/>
                    </a:lnTo>
                    <a:lnTo>
                      <a:pt x="176" y="1"/>
                    </a:lnTo>
                    <a:lnTo>
                      <a:pt x="176" y="2"/>
                    </a:lnTo>
                    <a:lnTo>
                      <a:pt x="176" y="3"/>
                    </a:lnTo>
                    <a:lnTo>
                      <a:pt x="176" y="4"/>
                    </a:lnTo>
                    <a:lnTo>
                      <a:pt x="176" y="5"/>
                    </a:lnTo>
                    <a:lnTo>
                      <a:pt x="176" y="6"/>
                    </a:lnTo>
                    <a:lnTo>
                      <a:pt x="176" y="7"/>
                    </a:lnTo>
                    <a:lnTo>
                      <a:pt x="176" y="8"/>
                    </a:lnTo>
                    <a:lnTo>
                      <a:pt x="176" y="8"/>
                    </a:lnTo>
                    <a:lnTo>
                      <a:pt x="176" y="9"/>
                    </a:lnTo>
                    <a:lnTo>
                      <a:pt x="176" y="10"/>
                    </a:lnTo>
                    <a:lnTo>
                      <a:pt x="176" y="11"/>
                    </a:lnTo>
                    <a:lnTo>
                      <a:pt x="176" y="12"/>
                    </a:lnTo>
                    <a:lnTo>
                      <a:pt x="176" y="14"/>
                    </a:lnTo>
                    <a:lnTo>
                      <a:pt x="176" y="15"/>
                    </a:lnTo>
                    <a:lnTo>
                      <a:pt x="176" y="16"/>
                    </a:lnTo>
                    <a:lnTo>
                      <a:pt x="176" y="17"/>
                    </a:lnTo>
                    <a:lnTo>
                      <a:pt x="176" y="18"/>
                    </a:lnTo>
                    <a:lnTo>
                      <a:pt x="176" y="19"/>
                    </a:lnTo>
                    <a:lnTo>
                      <a:pt x="176" y="20"/>
                    </a:lnTo>
                    <a:lnTo>
                      <a:pt x="176" y="21"/>
                    </a:lnTo>
                    <a:lnTo>
                      <a:pt x="176" y="22"/>
                    </a:lnTo>
                    <a:lnTo>
                      <a:pt x="176" y="23"/>
                    </a:lnTo>
                    <a:lnTo>
                      <a:pt x="176" y="24"/>
                    </a:lnTo>
                    <a:lnTo>
                      <a:pt x="176" y="25"/>
                    </a:lnTo>
                    <a:lnTo>
                      <a:pt x="176" y="26"/>
                    </a:lnTo>
                    <a:lnTo>
                      <a:pt x="176" y="27"/>
                    </a:lnTo>
                    <a:lnTo>
                      <a:pt x="176" y="28"/>
                    </a:lnTo>
                    <a:lnTo>
                      <a:pt x="176" y="30"/>
                    </a:lnTo>
                    <a:lnTo>
                      <a:pt x="176" y="31"/>
                    </a:lnTo>
                    <a:lnTo>
                      <a:pt x="176" y="32"/>
                    </a:lnTo>
                    <a:lnTo>
                      <a:pt x="176" y="32"/>
                    </a:lnTo>
                    <a:lnTo>
                      <a:pt x="176" y="33"/>
                    </a:lnTo>
                    <a:lnTo>
                      <a:pt x="176" y="34"/>
                    </a:lnTo>
                    <a:lnTo>
                      <a:pt x="176" y="35"/>
                    </a:lnTo>
                    <a:lnTo>
                      <a:pt x="176" y="36"/>
                    </a:lnTo>
                    <a:lnTo>
                      <a:pt x="176" y="37"/>
                    </a:lnTo>
                    <a:lnTo>
                      <a:pt x="176" y="38"/>
                    </a:lnTo>
                    <a:lnTo>
                      <a:pt x="176" y="39"/>
                    </a:lnTo>
                    <a:lnTo>
                      <a:pt x="176" y="40"/>
                    </a:lnTo>
                    <a:lnTo>
                      <a:pt x="176" y="41"/>
                    </a:lnTo>
                    <a:lnTo>
                      <a:pt x="176" y="42"/>
                    </a:lnTo>
                    <a:lnTo>
                      <a:pt x="176" y="43"/>
                    </a:lnTo>
                    <a:lnTo>
                      <a:pt x="176" y="44"/>
                    </a:lnTo>
                    <a:lnTo>
                      <a:pt x="176" y="46"/>
                    </a:lnTo>
                    <a:lnTo>
                      <a:pt x="176" y="47"/>
                    </a:lnTo>
                    <a:lnTo>
                      <a:pt x="176" y="48"/>
                    </a:lnTo>
                    <a:lnTo>
                      <a:pt x="176" y="49"/>
                    </a:lnTo>
                    <a:lnTo>
                      <a:pt x="176" y="50"/>
                    </a:lnTo>
                    <a:lnTo>
                      <a:pt x="176" y="51"/>
                    </a:lnTo>
                    <a:lnTo>
                      <a:pt x="176" y="52"/>
                    </a:lnTo>
                    <a:lnTo>
                      <a:pt x="176" y="53"/>
                    </a:lnTo>
                    <a:lnTo>
                      <a:pt x="176" y="54"/>
                    </a:lnTo>
                    <a:lnTo>
                      <a:pt x="176" y="55"/>
                    </a:lnTo>
                    <a:lnTo>
                      <a:pt x="176" y="55"/>
                    </a:lnTo>
                    <a:lnTo>
                      <a:pt x="176" y="56"/>
                    </a:lnTo>
                    <a:lnTo>
                      <a:pt x="176" y="57"/>
                    </a:lnTo>
                    <a:lnTo>
                      <a:pt x="176" y="58"/>
                    </a:lnTo>
                    <a:lnTo>
                      <a:pt x="176" y="59"/>
                    </a:lnTo>
                    <a:lnTo>
                      <a:pt x="176" y="60"/>
                    </a:lnTo>
                    <a:lnTo>
                      <a:pt x="176" y="61"/>
                    </a:lnTo>
                    <a:lnTo>
                      <a:pt x="176" y="63"/>
                    </a:lnTo>
                    <a:lnTo>
                      <a:pt x="176" y="64"/>
                    </a:lnTo>
                    <a:lnTo>
                      <a:pt x="176" y="65"/>
                    </a:lnTo>
                    <a:lnTo>
                      <a:pt x="176" y="66"/>
                    </a:lnTo>
                    <a:lnTo>
                      <a:pt x="176" y="67"/>
                    </a:lnTo>
                    <a:lnTo>
                      <a:pt x="176" y="68"/>
                    </a:lnTo>
                    <a:lnTo>
                      <a:pt x="176" y="69"/>
                    </a:lnTo>
                    <a:lnTo>
                      <a:pt x="176" y="70"/>
                    </a:lnTo>
                    <a:lnTo>
                      <a:pt x="176" y="71"/>
                    </a:lnTo>
                    <a:lnTo>
                      <a:pt x="176" y="72"/>
                    </a:lnTo>
                    <a:lnTo>
                      <a:pt x="176" y="73"/>
                    </a:lnTo>
                    <a:lnTo>
                      <a:pt x="176" y="74"/>
                    </a:lnTo>
                    <a:lnTo>
                      <a:pt x="176" y="75"/>
                    </a:lnTo>
                    <a:lnTo>
                      <a:pt x="176" y="76"/>
                    </a:lnTo>
                    <a:lnTo>
                      <a:pt x="176" y="77"/>
                    </a:lnTo>
                    <a:lnTo>
                      <a:pt x="176" y="79"/>
                    </a:lnTo>
                    <a:lnTo>
                      <a:pt x="176" y="79"/>
                    </a:lnTo>
                    <a:lnTo>
                      <a:pt x="176" y="80"/>
                    </a:lnTo>
                    <a:lnTo>
                      <a:pt x="176" y="81"/>
                    </a:lnTo>
                    <a:lnTo>
                      <a:pt x="176" y="82"/>
                    </a:lnTo>
                    <a:lnTo>
                      <a:pt x="176" y="83"/>
                    </a:lnTo>
                    <a:lnTo>
                      <a:pt x="176" y="84"/>
                    </a:lnTo>
                    <a:lnTo>
                      <a:pt x="176" y="85"/>
                    </a:lnTo>
                    <a:lnTo>
                      <a:pt x="176" y="86"/>
                    </a:lnTo>
                    <a:lnTo>
                      <a:pt x="176" y="87"/>
                    </a:lnTo>
                    <a:lnTo>
                      <a:pt x="176" y="88"/>
                    </a:lnTo>
                    <a:lnTo>
                      <a:pt x="176" y="89"/>
                    </a:lnTo>
                    <a:lnTo>
                      <a:pt x="176" y="90"/>
                    </a:lnTo>
                    <a:lnTo>
                      <a:pt x="176" y="91"/>
                    </a:lnTo>
                    <a:lnTo>
                      <a:pt x="176" y="92"/>
                    </a:lnTo>
                    <a:lnTo>
                      <a:pt x="176" y="93"/>
                    </a:lnTo>
                    <a:lnTo>
                      <a:pt x="176" y="94"/>
                    </a:lnTo>
                    <a:lnTo>
                      <a:pt x="176" y="96"/>
                    </a:lnTo>
                    <a:lnTo>
                      <a:pt x="176" y="97"/>
                    </a:lnTo>
                    <a:lnTo>
                      <a:pt x="176" y="98"/>
                    </a:lnTo>
                    <a:lnTo>
                      <a:pt x="176" y="99"/>
                    </a:lnTo>
                    <a:lnTo>
                      <a:pt x="176" y="100"/>
                    </a:lnTo>
                    <a:lnTo>
                      <a:pt x="176" y="101"/>
                    </a:lnTo>
                    <a:lnTo>
                      <a:pt x="176" y="102"/>
                    </a:lnTo>
                    <a:lnTo>
                      <a:pt x="176" y="102"/>
                    </a:lnTo>
                    <a:lnTo>
                      <a:pt x="176" y="103"/>
                    </a:lnTo>
                    <a:lnTo>
                      <a:pt x="176" y="104"/>
                    </a:lnTo>
                    <a:lnTo>
                      <a:pt x="176" y="105"/>
                    </a:lnTo>
                    <a:lnTo>
                      <a:pt x="176" y="106"/>
                    </a:lnTo>
                    <a:lnTo>
                      <a:pt x="176" y="107"/>
                    </a:lnTo>
                    <a:lnTo>
                      <a:pt x="176" y="108"/>
                    </a:lnTo>
                    <a:lnTo>
                      <a:pt x="176" y="109"/>
                    </a:lnTo>
                    <a:lnTo>
                      <a:pt x="176" y="110"/>
                    </a:lnTo>
                    <a:lnTo>
                      <a:pt x="176" y="112"/>
                    </a:lnTo>
                    <a:lnTo>
                      <a:pt x="176" y="113"/>
                    </a:lnTo>
                    <a:lnTo>
                      <a:pt x="176" y="114"/>
                    </a:lnTo>
                    <a:lnTo>
                      <a:pt x="176" y="115"/>
                    </a:lnTo>
                    <a:lnTo>
                      <a:pt x="176" y="116"/>
                    </a:lnTo>
                    <a:lnTo>
                      <a:pt x="176" y="117"/>
                    </a:lnTo>
                    <a:lnTo>
                      <a:pt x="176" y="118"/>
                    </a:lnTo>
                    <a:lnTo>
                      <a:pt x="176" y="119"/>
                    </a:lnTo>
                    <a:lnTo>
                      <a:pt x="176" y="120"/>
                    </a:lnTo>
                    <a:lnTo>
                      <a:pt x="176" y="121"/>
                    </a:lnTo>
                    <a:lnTo>
                      <a:pt x="176" y="122"/>
                    </a:lnTo>
                    <a:lnTo>
                      <a:pt x="176" y="123"/>
                    </a:lnTo>
                    <a:lnTo>
                      <a:pt x="176" y="124"/>
                    </a:lnTo>
                    <a:lnTo>
                      <a:pt x="176" y="125"/>
                    </a:lnTo>
                    <a:lnTo>
                      <a:pt x="176" y="125"/>
                    </a:lnTo>
                    <a:lnTo>
                      <a:pt x="176" y="126"/>
                    </a:lnTo>
                    <a:lnTo>
                      <a:pt x="176" y="127"/>
                    </a:lnTo>
                    <a:lnTo>
                      <a:pt x="176" y="129"/>
                    </a:lnTo>
                    <a:lnTo>
                      <a:pt x="176" y="130"/>
                    </a:lnTo>
                    <a:lnTo>
                      <a:pt x="176" y="131"/>
                    </a:lnTo>
                    <a:lnTo>
                      <a:pt x="176" y="132"/>
                    </a:lnTo>
                    <a:lnTo>
                      <a:pt x="176" y="133"/>
                    </a:lnTo>
                    <a:lnTo>
                      <a:pt x="176" y="134"/>
                    </a:lnTo>
                    <a:lnTo>
                      <a:pt x="176" y="135"/>
                    </a:lnTo>
                    <a:lnTo>
                      <a:pt x="176" y="136"/>
                    </a:lnTo>
                    <a:lnTo>
                      <a:pt x="176" y="137"/>
                    </a:lnTo>
                    <a:lnTo>
                      <a:pt x="176" y="138"/>
                    </a:lnTo>
                    <a:lnTo>
                      <a:pt x="176" y="139"/>
                    </a:lnTo>
                    <a:lnTo>
                      <a:pt x="176" y="140"/>
                    </a:lnTo>
                    <a:lnTo>
                      <a:pt x="176" y="141"/>
                    </a:lnTo>
                    <a:lnTo>
                      <a:pt x="176" y="142"/>
                    </a:lnTo>
                    <a:lnTo>
                      <a:pt x="176" y="143"/>
                    </a:lnTo>
                    <a:lnTo>
                      <a:pt x="176" y="145"/>
                    </a:lnTo>
                    <a:lnTo>
                      <a:pt x="176" y="146"/>
                    </a:lnTo>
                    <a:lnTo>
                      <a:pt x="176" y="147"/>
                    </a:lnTo>
                    <a:lnTo>
                      <a:pt x="176" y="148"/>
                    </a:lnTo>
                    <a:lnTo>
                      <a:pt x="176" y="149"/>
                    </a:lnTo>
                    <a:lnTo>
                      <a:pt x="176" y="150"/>
                    </a:lnTo>
                    <a:lnTo>
                      <a:pt x="176" y="150"/>
                    </a:lnTo>
                    <a:lnTo>
                      <a:pt x="176" y="151"/>
                    </a:lnTo>
                    <a:lnTo>
                      <a:pt x="176" y="152"/>
                    </a:lnTo>
                    <a:lnTo>
                      <a:pt x="176" y="153"/>
                    </a:lnTo>
                    <a:lnTo>
                      <a:pt x="176" y="154"/>
                    </a:lnTo>
                    <a:lnTo>
                      <a:pt x="176" y="155"/>
                    </a:lnTo>
                    <a:lnTo>
                      <a:pt x="176" y="156"/>
                    </a:lnTo>
                    <a:lnTo>
                      <a:pt x="176" y="157"/>
                    </a:lnTo>
                    <a:lnTo>
                      <a:pt x="176" y="158"/>
                    </a:lnTo>
                    <a:lnTo>
                      <a:pt x="176" y="159"/>
                    </a:lnTo>
                    <a:lnTo>
                      <a:pt x="176" y="160"/>
                    </a:lnTo>
                    <a:lnTo>
                      <a:pt x="176" y="162"/>
                    </a:lnTo>
                    <a:lnTo>
                      <a:pt x="176" y="163"/>
                    </a:lnTo>
                    <a:lnTo>
                      <a:pt x="176" y="164"/>
                    </a:lnTo>
                    <a:lnTo>
                      <a:pt x="176" y="165"/>
                    </a:lnTo>
                    <a:lnTo>
                      <a:pt x="176" y="166"/>
                    </a:lnTo>
                    <a:lnTo>
                      <a:pt x="176" y="167"/>
                    </a:lnTo>
                    <a:lnTo>
                      <a:pt x="176" y="168"/>
                    </a:lnTo>
                    <a:lnTo>
                      <a:pt x="176" y="169"/>
                    </a:lnTo>
                    <a:lnTo>
                      <a:pt x="176" y="170"/>
                    </a:lnTo>
                    <a:lnTo>
                      <a:pt x="176" y="171"/>
                    </a:lnTo>
                    <a:lnTo>
                      <a:pt x="176" y="172"/>
                    </a:lnTo>
                    <a:lnTo>
                      <a:pt x="176" y="173"/>
                    </a:lnTo>
                    <a:lnTo>
                      <a:pt x="176" y="173"/>
                    </a:lnTo>
                    <a:lnTo>
                      <a:pt x="176" y="174"/>
                    </a:lnTo>
                    <a:lnTo>
                      <a:pt x="176" y="175"/>
                    </a:lnTo>
                    <a:lnTo>
                      <a:pt x="176" y="176"/>
                    </a:lnTo>
                    <a:lnTo>
                      <a:pt x="176" y="178"/>
                    </a:lnTo>
                    <a:lnTo>
                      <a:pt x="176" y="179"/>
                    </a:lnTo>
                    <a:lnTo>
                      <a:pt x="176" y="180"/>
                    </a:lnTo>
                    <a:lnTo>
                      <a:pt x="176" y="181"/>
                    </a:lnTo>
                    <a:lnTo>
                      <a:pt x="176" y="182"/>
                    </a:lnTo>
                    <a:lnTo>
                      <a:pt x="176" y="183"/>
                    </a:lnTo>
                    <a:lnTo>
                      <a:pt x="176" y="184"/>
                    </a:lnTo>
                    <a:lnTo>
                      <a:pt x="176" y="185"/>
                    </a:lnTo>
                    <a:lnTo>
                      <a:pt x="176" y="186"/>
                    </a:lnTo>
                    <a:lnTo>
                      <a:pt x="176" y="187"/>
                    </a:lnTo>
                    <a:lnTo>
                      <a:pt x="176" y="188"/>
                    </a:lnTo>
                    <a:lnTo>
                      <a:pt x="176" y="189"/>
                    </a:lnTo>
                    <a:lnTo>
                      <a:pt x="176" y="190"/>
                    </a:lnTo>
                    <a:lnTo>
                      <a:pt x="176" y="191"/>
                    </a:lnTo>
                    <a:lnTo>
                      <a:pt x="176" y="192"/>
                    </a:lnTo>
                    <a:lnTo>
                      <a:pt x="176" y="193"/>
                    </a:lnTo>
                    <a:lnTo>
                      <a:pt x="176" y="195"/>
                    </a:lnTo>
                    <a:lnTo>
                      <a:pt x="176" y="196"/>
                    </a:lnTo>
                    <a:lnTo>
                      <a:pt x="176" y="197"/>
                    </a:lnTo>
                    <a:lnTo>
                      <a:pt x="176" y="197"/>
                    </a:lnTo>
                    <a:lnTo>
                      <a:pt x="176" y="198"/>
                    </a:lnTo>
                    <a:lnTo>
                      <a:pt x="176" y="199"/>
                    </a:lnTo>
                    <a:lnTo>
                      <a:pt x="176" y="200"/>
                    </a:lnTo>
                    <a:lnTo>
                      <a:pt x="176" y="201"/>
                    </a:lnTo>
                    <a:lnTo>
                      <a:pt x="176" y="202"/>
                    </a:lnTo>
                    <a:lnTo>
                      <a:pt x="176" y="203"/>
                    </a:lnTo>
                    <a:lnTo>
                      <a:pt x="176" y="204"/>
                    </a:lnTo>
                    <a:lnTo>
                      <a:pt x="176" y="205"/>
                    </a:lnTo>
                    <a:lnTo>
                      <a:pt x="176" y="206"/>
                    </a:lnTo>
                    <a:lnTo>
                      <a:pt x="176" y="207"/>
                    </a:lnTo>
                    <a:lnTo>
                      <a:pt x="176" y="208"/>
                    </a:lnTo>
                    <a:lnTo>
                      <a:pt x="176" y="209"/>
                    </a:lnTo>
                    <a:lnTo>
                      <a:pt x="176" y="211"/>
                    </a:lnTo>
                    <a:lnTo>
                      <a:pt x="176" y="212"/>
                    </a:lnTo>
                    <a:lnTo>
                      <a:pt x="176" y="213"/>
                    </a:lnTo>
                    <a:lnTo>
                      <a:pt x="176" y="214"/>
                    </a:lnTo>
                    <a:lnTo>
                      <a:pt x="176" y="215"/>
                    </a:lnTo>
                    <a:lnTo>
                      <a:pt x="176" y="216"/>
                    </a:lnTo>
                    <a:lnTo>
                      <a:pt x="176" y="217"/>
                    </a:lnTo>
                    <a:lnTo>
                      <a:pt x="176" y="218"/>
                    </a:lnTo>
                    <a:lnTo>
                      <a:pt x="176" y="219"/>
                    </a:lnTo>
                    <a:lnTo>
                      <a:pt x="176" y="220"/>
                    </a:lnTo>
                    <a:lnTo>
                      <a:pt x="176" y="220"/>
                    </a:lnTo>
                    <a:lnTo>
                      <a:pt x="176" y="221"/>
                    </a:lnTo>
                    <a:lnTo>
                      <a:pt x="176" y="222"/>
                    </a:lnTo>
                    <a:lnTo>
                      <a:pt x="176" y="223"/>
                    </a:lnTo>
                    <a:lnTo>
                      <a:pt x="176" y="224"/>
                    </a:lnTo>
                    <a:lnTo>
                      <a:pt x="176" y="225"/>
                    </a:lnTo>
                    <a:lnTo>
                      <a:pt x="176" y="227"/>
                    </a:lnTo>
                    <a:lnTo>
                      <a:pt x="176" y="228"/>
                    </a:lnTo>
                    <a:lnTo>
                      <a:pt x="176" y="229"/>
                    </a:lnTo>
                    <a:lnTo>
                      <a:pt x="176" y="230"/>
                    </a:lnTo>
                    <a:lnTo>
                      <a:pt x="176" y="231"/>
                    </a:lnTo>
                    <a:lnTo>
                      <a:pt x="176" y="232"/>
                    </a:lnTo>
                    <a:lnTo>
                      <a:pt x="176" y="233"/>
                    </a:lnTo>
                    <a:lnTo>
                      <a:pt x="176" y="234"/>
                    </a:lnTo>
                    <a:lnTo>
                      <a:pt x="176" y="235"/>
                    </a:lnTo>
                    <a:lnTo>
                      <a:pt x="176" y="236"/>
                    </a:lnTo>
                    <a:lnTo>
                      <a:pt x="176" y="237"/>
                    </a:lnTo>
                    <a:lnTo>
                      <a:pt x="176" y="238"/>
                    </a:lnTo>
                    <a:lnTo>
                      <a:pt x="176" y="239"/>
                    </a:lnTo>
                    <a:lnTo>
                      <a:pt x="176" y="240"/>
                    </a:lnTo>
                    <a:lnTo>
                      <a:pt x="176" y="241"/>
                    </a:lnTo>
                    <a:lnTo>
                      <a:pt x="176" y="242"/>
                    </a:lnTo>
                    <a:lnTo>
                      <a:pt x="176" y="244"/>
                    </a:lnTo>
                    <a:lnTo>
                      <a:pt x="176" y="244"/>
                    </a:lnTo>
                    <a:lnTo>
                      <a:pt x="176" y="245"/>
                    </a:lnTo>
                    <a:lnTo>
                      <a:pt x="176" y="246"/>
                    </a:lnTo>
                    <a:lnTo>
                      <a:pt x="176" y="247"/>
                    </a:lnTo>
                    <a:lnTo>
                      <a:pt x="176" y="248"/>
                    </a:lnTo>
                    <a:lnTo>
                      <a:pt x="176" y="249"/>
                    </a:lnTo>
                    <a:lnTo>
                      <a:pt x="176" y="250"/>
                    </a:lnTo>
                    <a:lnTo>
                      <a:pt x="176" y="251"/>
                    </a:lnTo>
                    <a:lnTo>
                      <a:pt x="176" y="252"/>
                    </a:lnTo>
                    <a:lnTo>
                      <a:pt x="176" y="253"/>
                    </a:lnTo>
                    <a:lnTo>
                      <a:pt x="176" y="254"/>
                    </a:lnTo>
                    <a:lnTo>
                      <a:pt x="176" y="255"/>
                    </a:lnTo>
                    <a:lnTo>
                      <a:pt x="176" y="256"/>
                    </a:lnTo>
                    <a:lnTo>
                      <a:pt x="176" y="257"/>
                    </a:lnTo>
                    <a:lnTo>
                      <a:pt x="176" y="258"/>
                    </a:lnTo>
                    <a:lnTo>
                      <a:pt x="176" y="260"/>
                    </a:lnTo>
                    <a:lnTo>
                      <a:pt x="176" y="261"/>
                    </a:lnTo>
                    <a:lnTo>
                      <a:pt x="176" y="262"/>
                    </a:lnTo>
                    <a:lnTo>
                      <a:pt x="176" y="263"/>
                    </a:lnTo>
                    <a:lnTo>
                      <a:pt x="176" y="264"/>
                    </a:lnTo>
                    <a:lnTo>
                      <a:pt x="176" y="265"/>
                    </a:lnTo>
                    <a:lnTo>
                      <a:pt x="176" y="266"/>
                    </a:lnTo>
                    <a:lnTo>
                      <a:pt x="176" y="267"/>
                    </a:lnTo>
                    <a:lnTo>
                      <a:pt x="176" y="268"/>
                    </a:lnTo>
                    <a:lnTo>
                      <a:pt x="176" y="269"/>
                    </a:lnTo>
                    <a:lnTo>
                      <a:pt x="176" y="270"/>
                    </a:lnTo>
                    <a:lnTo>
                      <a:pt x="176" y="271"/>
                    </a:lnTo>
                    <a:lnTo>
                      <a:pt x="176" y="272"/>
                    </a:lnTo>
                    <a:lnTo>
                      <a:pt x="176" y="273"/>
                    </a:lnTo>
                    <a:lnTo>
                      <a:pt x="176" y="274"/>
                    </a:lnTo>
                    <a:lnTo>
                      <a:pt x="176" y="275"/>
                    </a:lnTo>
                    <a:lnTo>
                      <a:pt x="176" y="277"/>
                    </a:lnTo>
                    <a:lnTo>
                      <a:pt x="176" y="278"/>
                    </a:lnTo>
                    <a:lnTo>
                      <a:pt x="176" y="279"/>
                    </a:lnTo>
                    <a:lnTo>
                      <a:pt x="176" y="280"/>
                    </a:lnTo>
                    <a:lnTo>
                      <a:pt x="176" y="281"/>
                    </a:lnTo>
                    <a:lnTo>
                      <a:pt x="176" y="282"/>
                    </a:lnTo>
                    <a:lnTo>
                      <a:pt x="176" y="283"/>
                    </a:lnTo>
                    <a:lnTo>
                      <a:pt x="176" y="284"/>
                    </a:lnTo>
                    <a:lnTo>
                      <a:pt x="176" y="285"/>
                    </a:lnTo>
                    <a:lnTo>
                      <a:pt x="176" y="286"/>
                    </a:lnTo>
                    <a:lnTo>
                      <a:pt x="176" y="287"/>
                    </a:lnTo>
                    <a:lnTo>
                      <a:pt x="176" y="288"/>
                    </a:lnTo>
                    <a:lnTo>
                      <a:pt x="176" y="289"/>
                    </a:lnTo>
                    <a:lnTo>
                      <a:pt x="176" y="290"/>
                    </a:lnTo>
                    <a:lnTo>
                      <a:pt x="176" y="291"/>
                    </a:lnTo>
                    <a:lnTo>
                      <a:pt x="176" y="293"/>
                    </a:lnTo>
                    <a:lnTo>
                      <a:pt x="176" y="294"/>
                    </a:lnTo>
                    <a:lnTo>
                      <a:pt x="176" y="295"/>
                    </a:lnTo>
                    <a:lnTo>
                      <a:pt x="176" y="296"/>
                    </a:lnTo>
                    <a:lnTo>
                      <a:pt x="176" y="297"/>
                    </a:lnTo>
                    <a:lnTo>
                      <a:pt x="176" y="298"/>
                    </a:lnTo>
                    <a:lnTo>
                      <a:pt x="176" y="299"/>
                    </a:lnTo>
                    <a:lnTo>
                      <a:pt x="176" y="300"/>
                    </a:lnTo>
                    <a:lnTo>
                      <a:pt x="176" y="301"/>
                    </a:lnTo>
                    <a:lnTo>
                      <a:pt x="176" y="302"/>
                    </a:lnTo>
                    <a:lnTo>
                      <a:pt x="176" y="303"/>
                    </a:lnTo>
                    <a:lnTo>
                      <a:pt x="176" y="303"/>
                    </a:lnTo>
                    <a:lnTo>
                      <a:pt x="176" y="304"/>
                    </a:lnTo>
                    <a:lnTo>
                      <a:pt x="176" y="305"/>
                    </a:lnTo>
                    <a:lnTo>
                      <a:pt x="176" y="306"/>
                    </a:lnTo>
                    <a:lnTo>
                      <a:pt x="176" y="307"/>
                    </a:lnTo>
                    <a:lnTo>
                      <a:pt x="176" y="308"/>
                    </a:lnTo>
                    <a:lnTo>
                      <a:pt x="176" y="310"/>
                    </a:lnTo>
                    <a:lnTo>
                      <a:pt x="176" y="311"/>
                    </a:lnTo>
                    <a:lnTo>
                      <a:pt x="176" y="312"/>
                    </a:lnTo>
                    <a:lnTo>
                      <a:pt x="176" y="313"/>
                    </a:lnTo>
                    <a:lnTo>
                      <a:pt x="176" y="314"/>
                    </a:lnTo>
                    <a:lnTo>
                      <a:pt x="176" y="315"/>
                    </a:lnTo>
                    <a:lnTo>
                      <a:pt x="176" y="316"/>
                    </a:lnTo>
                    <a:lnTo>
                      <a:pt x="176" y="317"/>
                    </a:lnTo>
                    <a:lnTo>
                      <a:pt x="176" y="318"/>
                    </a:lnTo>
                    <a:lnTo>
                      <a:pt x="176" y="319"/>
                    </a:lnTo>
                    <a:lnTo>
                      <a:pt x="176" y="320"/>
                    </a:lnTo>
                    <a:lnTo>
                      <a:pt x="176" y="321"/>
                    </a:lnTo>
                    <a:lnTo>
                      <a:pt x="176" y="322"/>
                    </a:lnTo>
                    <a:lnTo>
                      <a:pt x="176" y="323"/>
                    </a:lnTo>
                    <a:lnTo>
                      <a:pt x="176" y="324"/>
                    </a:lnTo>
                    <a:lnTo>
                      <a:pt x="176" y="326"/>
                    </a:lnTo>
                    <a:lnTo>
                      <a:pt x="176" y="327"/>
                    </a:lnTo>
                    <a:lnTo>
                      <a:pt x="176" y="328"/>
                    </a:lnTo>
                    <a:lnTo>
                      <a:pt x="176" y="329"/>
                    </a:lnTo>
                    <a:lnTo>
                      <a:pt x="176" y="330"/>
                    </a:lnTo>
                    <a:lnTo>
                      <a:pt x="176" y="331"/>
                    </a:lnTo>
                    <a:lnTo>
                      <a:pt x="176" y="332"/>
                    </a:lnTo>
                    <a:lnTo>
                      <a:pt x="176" y="333"/>
                    </a:lnTo>
                    <a:lnTo>
                      <a:pt x="176" y="334"/>
                    </a:lnTo>
                    <a:lnTo>
                      <a:pt x="176" y="335"/>
                    </a:lnTo>
                    <a:lnTo>
                      <a:pt x="176" y="336"/>
                    </a:lnTo>
                    <a:lnTo>
                      <a:pt x="176" y="337"/>
                    </a:lnTo>
                    <a:lnTo>
                      <a:pt x="176" y="338"/>
                    </a:lnTo>
                    <a:lnTo>
                      <a:pt x="176" y="339"/>
                    </a:lnTo>
                    <a:lnTo>
                      <a:pt x="176" y="340"/>
                    </a:lnTo>
                    <a:lnTo>
                      <a:pt x="176" y="341"/>
                    </a:lnTo>
                    <a:lnTo>
                      <a:pt x="176" y="343"/>
                    </a:lnTo>
                    <a:lnTo>
                      <a:pt x="176" y="344"/>
                    </a:lnTo>
                    <a:lnTo>
                      <a:pt x="176" y="345"/>
                    </a:lnTo>
                    <a:lnTo>
                      <a:pt x="176" y="346"/>
                    </a:lnTo>
                    <a:lnTo>
                      <a:pt x="176" y="347"/>
                    </a:lnTo>
                    <a:lnTo>
                      <a:pt x="176" y="348"/>
                    </a:lnTo>
                    <a:lnTo>
                      <a:pt x="176" y="349"/>
                    </a:lnTo>
                    <a:lnTo>
                      <a:pt x="176" y="350"/>
                    </a:lnTo>
                    <a:lnTo>
                      <a:pt x="176" y="351"/>
                    </a:lnTo>
                    <a:lnTo>
                      <a:pt x="176" y="352"/>
                    </a:lnTo>
                    <a:lnTo>
                      <a:pt x="176" y="353"/>
                    </a:lnTo>
                    <a:lnTo>
                      <a:pt x="176" y="354"/>
                    </a:lnTo>
                    <a:lnTo>
                      <a:pt x="176" y="354"/>
                    </a:lnTo>
                    <a:lnTo>
                      <a:pt x="175" y="354"/>
                    </a:lnTo>
                    <a:lnTo>
                      <a:pt x="174" y="354"/>
                    </a:lnTo>
                    <a:lnTo>
                      <a:pt x="173" y="354"/>
                    </a:lnTo>
                    <a:lnTo>
                      <a:pt x="172" y="354"/>
                    </a:lnTo>
                    <a:lnTo>
                      <a:pt x="171" y="354"/>
                    </a:lnTo>
                    <a:lnTo>
                      <a:pt x="170" y="354"/>
                    </a:lnTo>
                    <a:lnTo>
                      <a:pt x="169" y="354"/>
                    </a:lnTo>
                    <a:lnTo>
                      <a:pt x="168" y="354"/>
                    </a:lnTo>
                    <a:lnTo>
                      <a:pt x="167" y="354"/>
                    </a:lnTo>
                    <a:lnTo>
                      <a:pt x="166" y="354"/>
                    </a:lnTo>
                    <a:lnTo>
                      <a:pt x="165" y="354"/>
                    </a:lnTo>
                    <a:lnTo>
                      <a:pt x="164" y="354"/>
                    </a:lnTo>
                    <a:lnTo>
                      <a:pt x="163" y="354"/>
                    </a:lnTo>
                    <a:lnTo>
                      <a:pt x="161" y="354"/>
                    </a:lnTo>
                    <a:lnTo>
                      <a:pt x="160" y="354"/>
                    </a:lnTo>
                    <a:lnTo>
                      <a:pt x="159" y="354"/>
                    </a:lnTo>
                    <a:lnTo>
                      <a:pt x="158" y="354"/>
                    </a:lnTo>
                    <a:lnTo>
                      <a:pt x="157" y="354"/>
                    </a:lnTo>
                    <a:lnTo>
                      <a:pt x="156" y="354"/>
                    </a:lnTo>
                    <a:lnTo>
                      <a:pt x="155" y="354"/>
                    </a:lnTo>
                    <a:lnTo>
                      <a:pt x="154" y="354"/>
                    </a:lnTo>
                    <a:lnTo>
                      <a:pt x="153" y="354"/>
                    </a:lnTo>
                    <a:lnTo>
                      <a:pt x="152" y="354"/>
                    </a:lnTo>
                    <a:lnTo>
                      <a:pt x="151" y="354"/>
                    </a:lnTo>
                    <a:lnTo>
                      <a:pt x="150" y="354"/>
                    </a:lnTo>
                    <a:lnTo>
                      <a:pt x="149" y="354"/>
                    </a:lnTo>
                    <a:lnTo>
                      <a:pt x="148" y="354"/>
                    </a:lnTo>
                    <a:lnTo>
                      <a:pt x="147" y="354"/>
                    </a:lnTo>
                    <a:lnTo>
                      <a:pt x="145" y="354"/>
                    </a:lnTo>
                    <a:lnTo>
                      <a:pt x="144" y="354"/>
                    </a:lnTo>
                    <a:lnTo>
                      <a:pt x="143" y="354"/>
                    </a:lnTo>
                    <a:lnTo>
                      <a:pt x="142" y="354"/>
                    </a:lnTo>
                    <a:lnTo>
                      <a:pt x="141" y="354"/>
                    </a:lnTo>
                    <a:lnTo>
                      <a:pt x="140" y="354"/>
                    </a:lnTo>
                    <a:lnTo>
                      <a:pt x="139" y="354"/>
                    </a:lnTo>
                    <a:lnTo>
                      <a:pt x="138" y="354"/>
                    </a:lnTo>
                    <a:lnTo>
                      <a:pt x="137" y="354"/>
                    </a:lnTo>
                    <a:lnTo>
                      <a:pt x="136" y="354"/>
                    </a:lnTo>
                    <a:lnTo>
                      <a:pt x="135" y="354"/>
                    </a:lnTo>
                    <a:lnTo>
                      <a:pt x="134" y="354"/>
                    </a:lnTo>
                    <a:lnTo>
                      <a:pt x="133" y="354"/>
                    </a:lnTo>
                    <a:lnTo>
                      <a:pt x="132" y="354"/>
                    </a:lnTo>
                    <a:lnTo>
                      <a:pt x="131" y="354"/>
                    </a:lnTo>
                    <a:lnTo>
                      <a:pt x="130" y="354"/>
                    </a:lnTo>
                    <a:lnTo>
                      <a:pt x="128" y="354"/>
                    </a:lnTo>
                    <a:lnTo>
                      <a:pt x="127" y="354"/>
                    </a:lnTo>
                    <a:lnTo>
                      <a:pt x="126" y="354"/>
                    </a:lnTo>
                    <a:lnTo>
                      <a:pt x="125" y="354"/>
                    </a:lnTo>
                    <a:lnTo>
                      <a:pt x="124" y="354"/>
                    </a:lnTo>
                    <a:lnTo>
                      <a:pt x="123" y="354"/>
                    </a:lnTo>
                    <a:lnTo>
                      <a:pt x="122" y="354"/>
                    </a:lnTo>
                    <a:lnTo>
                      <a:pt x="121" y="354"/>
                    </a:lnTo>
                    <a:lnTo>
                      <a:pt x="120" y="354"/>
                    </a:lnTo>
                    <a:lnTo>
                      <a:pt x="119" y="354"/>
                    </a:lnTo>
                    <a:lnTo>
                      <a:pt x="118" y="354"/>
                    </a:lnTo>
                    <a:lnTo>
                      <a:pt x="117" y="354"/>
                    </a:lnTo>
                    <a:lnTo>
                      <a:pt x="116" y="354"/>
                    </a:lnTo>
                    <a:lnTo>
                      <a:pt x="115" y="354"/>
                    </a:lnTo>
                    <a:lnTo>
                      <a:pt x="114" y="354"/>
                    </a:lnTo>
                    <a:lnTo>
                      <a:pt x="112" y="354"/>
                    </a:lnTo>
                    <a:lnTo>
                      <a:pt x="111" y="354"/>
                    </a:lnTo>
                    <a:lnTo>
                      <a:pt x="110" y="354"/>
                    </a:lnTo>
                    <a:lnTo>
                      <a:pt x="109" y="354"/>
                    </a:lnTo>
                    <a:lnTo>
                      <a:pt x="108" y="354"/>
                    </a:lnTo>
                    <a:lnTo>
                      <a:pt x="107" y="354"/>
                    </a:lnTo>
                    <a:lnTo>
                      <a:pt x="106" y="354"/>
                    </a:lnTo>
                    <a:lnTo>
                      <a:pt x="105" y="354"/>
                    </a:lnTo>
                    <a:lnTo>
                      <a:pt x="104" y="354"/>
                    </a:lnTo>
                    <a:lnTo>
                      <a:pt x="104" y="354"/>
                    </a:lnTo>
                    <a:lnTo>
                      <a:pt x="103" y="354"/>
                    </a:lnTo>
                    <a:lnTo>
                      <a:pt x="102" y="354"/>
                    </a:lnTo>
                    <a:lnTo>
                      <a:pt x="101" y="354"/>
                    </a:lnTo>
                    <a:lnTo>
                      <a:pt x="100" y="354"/>
                    </a:lnTo>
                    <a:lnTo>
                      <a:pt x="99" y="354"/>
                    </a:lnTo>
                    <a:lnTo>
                      <a:pt x="98" y="354"/>
                    </a:lnTo>
                    <a:lnTo>
                      <a:pt x="97" y="354"/>
                    </a:lnTo>
                    <a:lnTo>
                      <a:pt x="95" y="354"/>
                    </a:lnTo>
                    <a:lnTo>
                      <a:pt x="94" y="354"/>
                    </a:lnTo>
                    <a:lnTo>
                      <a:pt x="93" y="354"/>
                    </a:lnTo>
                    <a:lnTo>
                      <a:pt x="92" y="354"/>
                    </a:lnTo>
                    <a:lnTo>
                      <a:pt x="91" y="354"/>
                    </a:lnTo>
                    <a:lnTo>
                      <a:pt x="90" y="354"/>
                    </a:lnTo>
                    <a:lnTo>
                      <a:pt x="89" y="354"/>
                    </a:lnTo>
                    <a:lnTo>
                      <a:pt x="88" y="354"/>
                    </a:lnTo>
                    <a:lnTo>
                      <a:pt x="87" y="354"/>
                    </a:lnTo>
                    <a:lnTo>
                      <a:pt x="86" y="354"/>
                    </a:lnTo>
                    <a:lnTo>
                      <a:pt x="85" y="354"/>
                    </a:lnTo>
                    <a:lnTo>
                      <a:pt x="84" y="354"/>
                    </a:lnTo>
                    <a:lnTo>
                      <a:pt x="83" y="354"/>
                    </a:lnTo>
                    <a:lnTo>
                      <a:pt x="82" y="354"/>
                    </a:lnTo>
                    <a:lnTo>
                      <a:pt x="81" y="354"/>
                    </a:lnTo>
                    <a:lnTo>
                      <a:pt x="79" y="354"/>
                    </a:lnTo>
                    <a:lnTo>
                      <a:pt x="78" y="354"/>
                    </a:lnTo>
                    <a:lnTo>
                      <a:pt x="77" y="354"/>
                    </a:lnTo>
                    <a:lnTo>
                      <a:pt x="76" y="354"/>
                    </a:lnTo>
                    <a:lnTo>
                      <a:pt x="75" y="354"/>
                    </a:lnTo>
                    <a:lnTo>
                      <a:pt x="74" y="354"/>
                    </a:lnTo>
                    <a:lnTo>
                      <a:pt x="73" y="354"/>
                    </a:lnTo>
                    <a:lnTo>
                      <a:pt x="72" y="354"/>
                    </a:lnTo>
                    <a:lnTo>
                      <a:pt x="71" y="354"/>
                    </a:lnTo>
                    <a:lnTo>
                      <a:pt x="70" y="354"/>
                    </a:lnTo>
                    <a:lnTo>
                      <a:pt x="69" y="354"/>
                    </a:lnTo>
                    <a:lnTo>
                      <a:pt x="68" y="354"/>
                    </a:lnTo>
                    <a:lnTo>
                      <a:pt x="67" y="354"/>
                    </a:lnTo>
                    <a:lnTo>
                      <a:pt x="66" y="354"/>
                    </a:lnTo>
                    <a:lnTo>
                      <a:pt x="65" y="354"/>
                    </a:lnTo>
                    <a:lnTo>
                      <a:pt x="64" y="354"/>
                    </a:lnTo>
                    <a:lnTo>
                      <a:pt x="62" y="354"/>
                    </a:lnTo>
                    <a:lnTo>
                      <a:pt x="61" y="354"/>
                    </a:lnTo>
                    <a:lnTo>
                      <a:pt x="60" y="354"/>
                    </a:lnTo>
                    <a:lnTo>
                      <a:pt x="59" y="354"/>
                    </a:lnTo>
                    <a:lnTo>
                      <a:pt x="58" y="354"/>
                    </a:lnTo>
                    <a:lnTo>
                      <a:pt x="57" y="354"/>
                    </a:lnTo>
                    <a:lnTo>
                      <a:pt x="56" y="354"/>
                    </a:lnTo>
                    <a:lnTo>
                      <a:pt x="55" y="354"/>
                    </a:lnTo>
                    <a:lnTo>
                      <a:pt x="54" y="354"/>
                    </a:lnTo>
                    <a:lnTo>
                      <a:pt x="53" y="354"/>
                    </a:lnTo>
                    <a:lnTo>
                      <a:pt x="52" y="354"/>
                    </a:lnTo>
                    <a:lnTo>
                      <a:pt x="51" y="354"/>
                    </a:lnTo>
                    <a:lnTo>
                      <a:pt x="50" y="354"/>
                    </a:lnTo>
                    <a:lnTo>
                      <a:pt x="49" y="354"/>
                    </a:lnTo>
                    <a:lnTo>
                      <a:pt x="48" y="354"/>
                    </a:lnTo>
                    <a:lnTo>
                      <a:pt x="46" y="354"/>
                    </a:lnTo>
                    <a:lnTo>
                      <a:pt x="45" y="354"/>
                    </a:lnTo>
                    <a:lnTo>
                      <a:pt x="44" y="354"/>
                    </a:lnTo>
                    <a:lnTo>
                      <a:pt x="43" y="354"/>
                    </a:lnTo>
                    <a:lnTo>
                      <a:pt x="42" y="354"/>
                    </a:lnTo>
                    <a:lnTo>
                      <a:pt x="41" y="354"/>
                    </a:lnTo>
                    <a:lnTo>
                      <a:pt x="40" y="354"/>
                    </a:lnTo>
                    <a:lnTo>
                      <a:pt x="39" y="354"/>
                    </a:lnTo>
                    <a:lnTo>
                      <a:pt x="38" y="354"/>
                    </a:lnTo>
                    <a:lnTo>
                      <a:pt x="37" y="354"/>
                    </a:lnTo>
                    <a:lnTo>
                      <a:pt x="36" y="354"/>
                    </a:lnTo>
                    <a:lnTo>
                      <a:pt x="35" y="354"/>
                    </a:lnTo>
                    <a:lnTo>
                      <a:pt x="34" y="354"/>
                    </a:lnTo>
                    <a:lnTo>
                      <a:pt x="33" y="354"/>
                    </a:lnTo>
                    <a:lnTo>
                      <a:pt x="32" y="354"/>
                    </a:lnTo>
                    <a:lnTo>
                      <a:pt x="31" y="354"/>
                    </a:lnTo>
                    <a:lnTo>
                      <a:pt x="29" y="354"/>
                    </a:lnTo>
                    <a:lnTo>
                      <a:pt x="28" y="354"/>
                    </a:lnTo>
                    <a:lnTo>
                      <a:pt x="27" y="354"/>
                    </a:lnTo>
                    <a:lnTo>
                      <a:pt x="26" y="354"/>
                    </a:lnTo>
                    <a:lnTo>
                      <a:pt x="25" y="354"/>
                    </a:lnTo>
                    <a:lnTo>
                      <a:pt x="24" y="354"/>
                    </a:lnTo>
                    <a:lnTo>
                      <a:pt x="23" y="354"/>
                    </a:lnTo>
                    <a:lnTo>
                      <a:pt x="22" y="354"/>
                    </a:lnTo>
                    <a:lnTo>
                      <a:pt x="21" y="354"/>
                    </a:lnTo>
                    <a:lnTo>
                      <a:pt x="20" y="354"/>
                    </a:lnTo>
                    <a:lnTo>
                      <a:pt x="19" y="354"/>
                    </a:lnTo>
                    <a:lnTo>
                      <a:pt x="18" y="354"/>
                    </a:lnTo>
                    <a:lnTo>
                      <a:pt x="17" y="354"/>
                    </a:lnTo>
                    <a:lnTo>
                      <a:pt x="16" y="354"/>
                    </a:lnTo>
                    <a:lnTo>
                      <a:pt x="15" y="354"/>
                    </a:lnTo>
                    <a:lnTo>
                      <a:pt x="13" y="354"/>
                    </a:lnTo>
                    <a:lnTo>
                      <a:pt x="12" y="354"/>
                    </a:lnTo>
                    <a:lnTo>
                      <a:pt x="11" y="354"/>
                    </a:lnTo>
                    <a:lnTo>
                      <a:pt x="10" y="354"/>
                    </a:lnTo>
                    <a:lnTo>
                      <a:pt x="9" y="354"/>
                    </a:lnTo>
                    <a:lnTo>
                      <a:pt x="8" y="354"/>
                    </a:lnTo>
                    <a:lnTo>
                      <a:pt x="7" y="354"/>
                    </a:lnTo>
                    <a:lnTo>
                      <a:pt x="6" y="354"/>
                    </a:lnTo>
                    <a:lnTo>
                      <a:pt x="5" y="354"/>
                    </a:lnTo>
                    <a:lnTo>
                      <a:pt x="4" y="354"/>
                    </a:lnTo>
                    <a:lnTo>
                      <a:pt x="3" y="354"/>
                    </a:lnTo>
                    <a:lnTo>
                      <a:pt x="2" y="354"/>
                    </a:lnTo>
                    <a:lnTo>
                      <a:pt x="1" y="354"/>
                    </a:lnTo>
                    <a:close/>
                    <a:moveTo>
                      <a:pt x="111" y="247"/>
                    </a:moveTo>
                    <a:lnTo>
                      <a:pt x="109" y="246"/>
                    </a:lnTo>
                    <a:lnTo>
                      <a:pt x="107" y="244"/>
                    </a:lnTo>
                    <a:lnTo>
                      <a:pt x="106" y="244"/>
                    </a:lnTo>
                    <a:lnTo>
                      <a:pt x="105" y="242"/>
                    </a:lnTo>
                    <a:lnTo>
                      <a:pt x="104" y="242"/>
                    </a:lnTo>
                    <a:lnTo>
                      <a:pt x="103" y="241"/>
                    </a:lnTo>
                    <a:lnTo>
                      <a:pt x="102" y="241"/>
                    </a:lnTo>
                    <a:lnTo>
                      <a:pt x="101" y="241"/>
                    </a:lnTo>
                    <a:lnTo>
                      <a:pt x="100" y="240"/>
                    </a:lnTo>
                    <a:lnTo>
                      <a:pt x="100" y="240"/>
                    </a:lnTo>
                    <a:lnTo>
                      <a:pt x="98" y="240"/>
                    </a:lnTo>
                    <a:lnTo>
                      <a:pt x="97" y="239"/>
                    </a:lnTo>
                    <a:lnTo>
                      <a:pt x="95" y="239"/>
                    </a:lnTo>
                    <a:lnTo>
                      <a:pt x="93" y="239"/>
                    </a:lnTo>
                    <a:lnTo>
                      <a:pt x="92" y="239"/>
                    </a:lnTo>
                    <a:lnTo>
                      <a:pt x="91" y="238"/>
                    </a:lnTo>
                    <a:lnTo>
                      <a:pt x="90" y="238"/>
                    </a:lnTo>
                    <a:lnTo>
                      <a:pt x="89" y="238"/>
                    </a:lnTo>
                    <a:lnTo>
                      <a:pt x="88" y="238"/>
                    </a:lnTo>
                    <a:lnTo>
                      <a:pt x="87" y="238"/>
                    </a:lnTo>
                    <a:lnTo>
                      <a:pt x="87" y="238"/>
                    </a:lnTo>
                    <a:lnTo>
                      <a:pt x="86" y="238"/>
                    </a:lnTo>
                    <a:lnTo>
                      <a:pt x="85" y="238"/>
                    </a:lnTo>
                    <a:lnTo>
                      <a:pt x="84" y="238"/>
                    </a:lnTo>
                    <a:lnTo>
                      <a:pt x="83" y="238"/>
                    </a:lnTo>
                    <a:lnTo>
                      <a:pt x="82" y="239"/>
                    </a:lnTo>
                    <a:lnTo>
                      <a:pt x="81" y="239"/>
                    </a:lnTo>
                    <a:lnTo>
                      <a:pt x="81" y="239"/>
                    </a:lnTo>
                    <a:lnTo>
                      <a:pt x="79" y="239"/>
                    </a:lnTo>
                    <a:lnTo>
                      <a:pt x="78" y="239"/>
                    </a:lnTo>
                    <a:lnTo>
                      <a:pt x="77" y="239"/>
                    </a:lnTo>
                    <a:lnTo>
                      <a:pt x="76" y="240"/>
                    </a:lnTo>
                    <a:lnTo>
                      <a:pt x="76" y="240"/>
                    </a:lnTo>
                    <a:lnTo>
                      <a:pt x="75" y="240"/>
                    </a:lnTo>
                    <a:lnTo>
                      <a:pt x="74" y="240"/>
                    </a:lnTo>
                    <a:lnTo>
                      <a:pt x="73" y="241"/>
                    </a:lnTo>
                    <a:lnTo>
                      <a:pt x="73" y="241"/>
                    </a:lnTo>
                    <a:lnTo>
                      <a:pt x="72" y="241"/>
                    </a:lnTo>
                    <a:lnTo>
                      <a:pt x="71" y="241"/>
                    </a:lnTo>
                    <a:lnTo>
                      <a:pt x="71" y="242"/>
                    </a:lnTo>
                    <a:lnTo>
                      <a:pt x="70" y="242"/>
                    </a:lnTo>
                    <a:lnTo>
                      <a:pt x="69" y="242"/>
                    </a:lnTo>
                    <a:lnTo>
                      <a:pt x="69" y="244"/>
                    </a:lnTo>
                    <a:lnTo>
                      <a:pt x="68" y="244"/>
                    </a:lnTo>
                    <a:lnTo>
                      <a:pt x="67" y="245"/>
                    </a:lnTo>
                    <a:lnTo>
                      <a:pt x="67" y="245"/>
                    </a:lnTo>
                    <a:lnTo>
                      <a:pt x="66" y="245"/>
                    </a:lnTo>
                    <a:lnTo>
                      <a:pt x="66" y="246"/>
                    </a:lnTo>
                    <a:lnTo>
                      <a:pt x="65" y="246"/>
                    </a:lnTo>
                    <a:lnTo>
                      <a:pt x="65" y="247"/>
                    </a:lnTo>
                    <a:lnTo>
                      <a:pt x="64" y="247"/>
                    </a:lnTo>
                    <a:lnTo>
                      <a:pt x="62" y="248"/>
                    </a:lnTo>
                    <a:lnTo>
                      <a:pt x="62" y="248"/>
                    </a:lnTo>
                    <a:lnTo>
                      <a:pt x="61" y="248"/>
                    </a:lnTo>
                    <a:lnTo>
                      <a:pt x="61" y="249"/>
                    </a:lnTo>
                    <a:lnTo>
                      <a:pt x="60" y="249"/>
                    </a:lnTo>
                    <a:lnTo>
                      <a:pt x="60" y="250"/>
                    </a:lnTo>
                    <a:lnTo>
                      <a:pt x="60" y="251"/>
                    </a:lnTo>
                    <a:lnTo>
                      <a:pt x="59" y="251"/>
                    </a:lnTo>
                    <a:lnTo>
                      <a:pt x="59" y="252"/>
                    </a:lnTo>
                    <a:lnTo>
                      <a:pt x="58" y="252"/>
                    </a:lnTo>
                    <a:lnTo>
                      <a:pt x="58" y="253"/>
                    </a:lnTo>
                    <a:lnTo>
                      <a:pt x="57" y="253"/>
                    </a:lnTo>
                    <a:lnTo>
                      <a:pt x="57" y="254"/>
                    </a:lnTo>
                    <a:lnTo>
                      <a:pt x="57" y="255"/>
                    </a:lnTo>
                    <a:lnTo>
                      <a:pt x="56" y="255"/>
                    </a:lnTo>
                    <a:lnTo>
                      <a:pt x="56" y="256"/>
                    </a:lnTo>
                    <a:lnTo>
                      <a:pt x="56" y="257"/>
                    </a:lnTo>
                    <a:lnTo>
                      <a:pt x="55" y="257"/>
                    </a:lnTo>
                    <a:lnTo>
                      <a:pt x="55" y="258"/>
                    </a:lnTo>
                    <a:lnTo>
                      <a:pt x="55" y="260"/>
                    </a:lnTo>
                    <a:lnTo>
                      <a:pt x="55" y="261"/>
                    </a:lnTo>
                    <a:lnTo>
                      <a:pt x="55" y="261"/>
                    </a:lnTo>
                    <a:lnTo>
                      <a:pt x="54" y="262"/>
                    </a:lnTo>
                    <a:lnTo>
                      <a:pt x="54" y="263"/>
                    </a:lnTo>
                    <a:lnTo>
                      <a:pt x="54" y="264"/>
                    </a:lnTo>
                    <a:lnTo>
                      <a:pt x="54" y="265"/>
                    </a:lnTo>
                    <a:lnTo>
                      <a:pt x="54" y="266"/>
                    </a:lnTo>
                    <a:lnTo>
                      <a:pt x="54" y="267"/>
                    </a:lnTo>
                    <a:lnTo>
                      <a:pt x="54" y="267"/>
                    </a:lnTo>
                    <a:lnTo>
                      <a:pt x="54" y="268"/>
                    </a:lnTo>
                    <a:lnTo>
                      <a:pt x="54" y="269"/>
                    </a:lnTo>
                    <a:lnTo>
                      <a:pt x="54" y="270"/>
                    </a:lnTo>
                    <a:lnTo>
                      <a:pt x="54" y="271"/>
                    </a:lnTo>
                    <a:lnTo>
                      <a:pt x="55" y="272"/>
                    </a:lnTo>
                    <a:lnTo>
                      <a:pt x="55" y="273"/>
                    </a:lnTo>
                    <a:lnTo>
                      <a:pt x="55" y="273"/>
                    </a:lnTo>
                    <a:lnTo>
                      <a:pt x="55" y="274"/>
                    </a:lnTo>
                    <a:lnTo>
                      <a:pt x="55" y="275"/>
                    </a:lnTo>
                    <a:lnTo>
                      <a:pt x="56" y="277"/>
                    </a:lnTo>
                    <a:lnTo>
                      <a:pt x="56" y="278"/>
                    </a:lnTo>
                    <a:lnTo>
                      <a:pt x="57" y="279"/>
                    </a:lnTo>
                    <a:lnTo>
                      <a:pt x="58" y="280"/>
                    </a:lnTo>
                    <a:lnTo>
                      <a:pt x="58" y="281"/>
                    </a:lnTo>
                    <a:lnTo>
                      <a:pt x="61" y="284"/>
                    </a:lnTo>
                    <a:lnTo>
                      <a:pt x="66" y="287"/>
                    </a:lnTo>
                    <a:lnTo>
                      <a:pt x="67" y="288"/>
                    </a:lnTo>
                    <a:lnTo>
                      <a:pt x="68" y="289"/>
                    </a:lnTo>
                    <a:lnTo>
                      <a:pt x="69" y="290"/>
                    </a:lnTo>
                    <a:lnTo>
                      <a:pt x="70" y="290"/>
                    </a:lnTo>
                    <a:lnTo>
                      <a:pt x="71" y="291"/>
                    </a:lnTo>
                    <a:lnTo>
                      <a:pt x="72" y="291"/>
                    </a:lnTo>
                    <a:lnTo>
                      <a:pt x="73" y="291"/>
                    </a:lnTo>
                    <a:lnTo>
                      <a:pt x="74" y="293"/>
                    </a:lnTo>
                    <a:lnTo>
                      <a:pt x="75" y="293"/>
                    </a:lnTo>
                    <a:lnTo>
                      <a:pt x="77" y="294"/>
                    </a:lnTo>
                    <a:lnTo>
                      <a:pt x="78" y="294"/>
                    </a:lnTo>
                    <a:lnTo>
                      <a:pt x="79" y="294"/>
                    </a:lnTo>
                    <a:lnTo>
                      <a:pt x="82" y="294"/>
                    </a:lnTo>
                    <a:lnTo>
                      <a:pt x="83" y="295"/>
                    </a:lnTo>
                    <a:lnTo>
                      <a:pt x="84" y="295"/>
                    </a:lnTo>
                    <a:lnTo>
                      <a:pt x="85" y="295"/>
                    </a:lnTo>
                    <a:lnTo>
                      <a:pt x="86" y="295"/>
                    </a:lnTo>
                    <a:lnTo>
                      <a:pt x="87" y="295"/>
                    </a:lnTo>
                    <a:lnTo>
                      <a:pt x="87" y="295"/>
                    </a:lnTo>
                    <a:lnTo>
                      <a:pt x="88" y="295"/>
                    </a:lnTo>
                    <a:lnTo>
                      <a:pt x="89" y="295"/>
                    </a:lnTo>
                    <a:lnTo>
                      <a:pt x="90" y="295"/>
                    </a:lnTo>
                    <a:lnTo>
                      <a:pt x="91" y="295"/>
                    </a:lnTo>
                    <a:lnTo>
                      <a:pt x="92" y="295"/>
                    </a:lnTo>
                    <a:lnTo>
                      <a:pt x="93" y="294"/>
                    </a:lnTo>
                    <a:lnTo>
                      <a:pt x="93" y="294"/>
                    </a:lnTo>
                    <a:lnTo>
                      <a:pt x="94" y="294"/>
                    </a:lnTo>
                    <a:lnTo>
                      <a:pt x="95" y="294"/>
                    </a:lnTo>
                    <a:lnTo>
                      <a:pt x="97" y="294"/>
                    </a:lnTo>
                    <a:lnTo>
                      <a:pt x="98" y="294"/>
                    </a:lnTo>
                    <a:lnTo>
                      <a:pt x="98" y="293"/>
                    </a:lnTo>
                    <a:lnTo>
                      <a:pt x="99" y="293"/>
                    </a:lnTo>
                    <a:lnTo>
                      <a:pt x="100" y="293"/>
                    </a:lnTo>
                    <a:lnTo>
                      <a:pt x="101" y="293"/>
                    </a:lnTo>
                    <a:lnTo>
                      <a:pt x="101" y="291"/>
                    </a:lnTo>
                    <a:lnTo>
                      <a:pt x="102" y="291"/>
                    </a:lnTo>
                    <a:lnTo>
                      <a:pt x="103" y="291"/>
                    </a:lnTo>
                    <a:lnTo>
                      <a:pt x="104" y="291"/>
                    </a:lnTo>
                    <a:lnTo>
                      <a:pt x="104" y="290"/>
                    </a:lnTo>
                    <a:lnTo>
                      <a:pt x="105" y="290"/>
                    </a:lnTo>
                    <a:lnTo>
                      <a:pt x="106" y="290"/>
                    </a:lnTo>
                    <a:lnTo>
                      <a:pt x="106" y="289"/>
                    </a:lnTo>
                    <a:lnTo>
                      <a:pt x="107" y="289"/>
                    </a:lnTo>
                    <a:lnTo>
                      <a:pt x="107" y="288"/>
                    </a:lnTo>
                    <a:lnTo>
                      <a:pt x="108" y="288"/>
                    </a:lnTo>
                    <a:lnTo>
                      <a:pt x="109" y="288"/>
                    </a:lnTo>
                    <a:lnTo>
                      <a:pt x="109" y="287"/>
                    </a:lnTo>
                    <a:lnTo>
                      <a:pt x="110" y="287"/>
                    </a:lnTo>
                    <a:lnTo>
                      <a:pt x="110" y="286"/>
                    </a:lnTo>
                    <a:lnTo>
                      <a:pt x="111" y="286"/>
                    </a:lnTo>
                    <a:lnTo>
                      <a:pt x="111" y="285"/>
                    </a:lnTo>
                    <a:lnTo>
                      <a:pt x="112" y="285"/>
                    </a:lnTo>
                    <a:lnTo>
                      <a:pt x="112" y="284"/>
                    </a:lnTo>
                    <a:lnTo>
                      <a:pt x="114" y="284"/>
                    </a:lnTo>
                    <a:lnTo>
                      <a:pt x="114" y="283"/>
                    </a:lnTo>
                    <a:lnTo>
                      <a:pt x="115" y="283"/>
                    </a:lnTo>
                    <a:lnTo>
                      <a:pt x="115" y="282"/>
                    </a:lnTo>
                    <a:lnTo>
                      <a:pt x="116" y="282"/>
                    </a:lnTo>
                    <a:lnTo>
                      <a:pt x="116" y="281"/>
                    </a:lnTo>
                    <a:lnTo>
                      <a:pt x="117" y="281"/>
                    </a:lnTo>
                    <a:lnTo>
                      <a:pt x="117" y="280"/>
                    </a:lnTo>
                    <a:lnTo>
                      <a:pt x="117" y="280"/>
                    </a:lnTo>
                    <a:lnTo>
                      <a:pt x="118" y="279"/>
                    </a:lnTo>
                    <a:lnTo>
                      <a:pt x="118" y="278"/>
                    </a:lnTo>
                    <a:lnTo>
                      <a:pt x="118" y="278"/>
                    </a:lnTo>
                    <a:lnTo>
                      <a:pt x="119" y="277"/>
                    </a:lnTo>
                    <a:lnTo>
                      <a:pt x="119" y="275"/>
                    </a:lnTo>
                    <a:lnTo>
                      <a:pt x="119" y="275"/>
                    </a:lnTo>
                    <a:lnTo>
                      <a:pt x="120" y="274"/>
                    </a:lnTo>
                    <a:lnTo>
                      <a:pt x="120" y="273"/>
                    </a:lnTo>
                    <a:lnTo>
                      <a:pt x="120" y="272"/>
                    </a:lnTo>
                    <a:lnTo>
                      <a:pt x="120" y="271"/>
                    </a:lnTo>
                    <a:lnTo>
                      <a:pt x="120" y="271"/>
                    </a:lnTo>
                    <a:lnTo>
                      <a:pt x="120" y="270"/>
                    </a:lnTo>
                    <a:lnTo>
                      <a:pt x="121" y="269"/>
                    </a:lnTo>
                    <a:lnTo>
                      <a:pt x="121" y="268"/>
                    </a:lnTo>
                    <a:lnTo>
                      <a:pt x="121" y="267"/>
                    </a:lnTo>
                    <a:lnTo>
                      <a:pt x="121" y="267"/>
                    </a:lnTo>
                    <a:lnTo>
                      <a:pt x="121" y="266"/>
                    </a:lnTo>
                    <a:lnTo>
                      <a:pt x="121" y="265"/>
                    </a:lnTo>
                    <a:lnTo>
                      <a:pt x="121" y="264"/>
                    </a:lnTo>
                    <a:lnTo>
                      <a:pt x="120" y="263"/>
                    </a:lnTo>
                    <a:lnTo>
                      <a:pt x="120" y="261"/>
                    </a:lnTo>
                    <a:lnTo>
                      <a:pt x="120" y="261"/>
                    </a:lnTo>
                    <a:lnTo>
                      <a:pt x="120" y="260"/>
                    </a:lnTo>
                    <a:lnTo>
                      <a:pt x="120" y="258"/>
                    </a:lnTo>
                    <a:lnTo>
                      <a:pt x="119" y="258"/>
                    </a:lnTo>
                    <a:lnTo>
                      <a:pt x="119" y="257"/>
                    </a:lnTo>
                    <a:lnTo>
                      <a:pt x="119" y="256"/>
                    </a:lnTo>
                    <a:lnTo>
                      <a:pt x="118" y="255"/>
                    </a:lnTo>
                    <a:lnTo>
                      <a:pt x="117" y="254"/>
                    </a:lnTo>
                    <a:lnTo>
                      <a:pt x="116" y="252"/>
                    </a:lnTo>
                    <a:lnTo>
                      <a:pt x="115" y="250"/>
                    </a:lnTo>
                    <a:lnTo>
                      <a:pt x="112" y="249"/>
                    </a:lnTo>
                    <a:lnTo>
                      <a:pt x="111" y="24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27" name="Freeform 123"/>
          <p:cNvSpPr>
            <a:spLocks/>
          </p:cNvSpPr>
          <p:nvPr/>
        </p:nvSpPr>
        <p:spPr bwMode="auto">
          <a:xfrm>
            <a:off x="4382342" y="5861692"/>
            <a:ext cx="400050" cy="382588"/>
          </a:xfrm>
          <a:custGeom>
            <a:avLst/>
            <a:gdLst>
              <a:gd name="T0" fmla="*/ 506 w 1011"/>
              <a:gd name="T1" fmla="*/ 0 h 961"/>
              <a:gd name="T2" fmla="*/ 662 w 1011"/>
              <a:gd name="T3" fmla="*/ 316 h 961"/>
              <a:gd name="T4" fmla="*/ 1011 w 1011"/>
              <a:gd name="T5" fmla="*/ 367 h 961"/>
              <a:gd name="T6" fmla="*/ 759 w 1011"/>
              <a:gd name="T7" fmla="*/ 614 h 961"/>
              <a:gd name="T8" fmla="*/ 818 w 1011"/>
              <a:gd name="T9" fmla="*/ 961 h 961"/>
              <a:gd name="T10" fmla="*/ 506 w 1011"/>
              <a:gd name="T11" fmla="*/ 797 h 961"/>
              <a:gd name="T12" fmla="*/ 193 w 1011"/>
              <a:gd name="T13" fmla="*/ 961 h 961"/>
              <a:gd name="T14" fmla="*/ 252 w 1011"/>
              <a:gd name="T15" fmla="*/ 614 h 961"/>
              <a:gd name="T16" fmla="*/ 0 w 1011"/>
              <a:gd name="T17" fmla="*/ 367 h 961"/>
              <a:gd name="T18" fmla="*/ 350 w 1011"/>
              <a:gd name="T19" fmla="*/ 316 h 961"/>
              <a:gd name="T20" fmla="*/ 506 w 1011"/>
              <a:gd name="T21" fmla="*/ 0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11" h="961">
                <a:moveTo>
                  <a:pt x="506" y="0"/>
                </a:moveTo>
                <a:lnTo>
                  <a:pt x="662" y="316"/>
                </a:lnTo>
                <a:lnTo>
                  <a:pt x="1011" y="367"/>
                </a:lnTo>
                <a:lnTo>
                  <a:pt x="759" y="614"/>
                </a:lnTo>
                <a:lnTo>
                  <a:pt x="818" y="961"/>
                </a:lnTo>
                <a:lnTo>
                  <a:pt x="506" y="797"/>
                </a:lnTo>
                <a:lnTo>
                  <a:pt x="193" y="961"/>
                </a:lnTo>
                <a:lnTo>
                  <a:pt x="252" y="614"/>
                </a:lnTo>
                <a:lnTo>
                  <a:pt x="0" y="367"/>
                </a:lnTo>
                <a:lnTo>
                  <a:pt x="350" y="316"/>
                </a:lnTo>
                <a:lnTo>
                  <a:pt x="50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8" name="Freeform 123"/>
          <p:cNvSpPr>
            <a:spLocks/>
          </p:cNvSpPr>
          <p:nvPr/>
        </p:nvSpPr>
        <p:spPr bwMode="auto">
          <a:xfrm>
            <a:off x="4799880" y="5861692"/>
            <a:ext cx="400050" cy="382588"/>
          </a:xfrm>
          <a:custGeom>
            <a:avLst/>
            <a:gdLst>
              <a:gd name="T0" fmla="*/ 506 w 1011"/>
              <a:gd name="T1" fmla="*/ 0 h 961"/>
              <a:gd name="T2" fmla="*/ 662 w 1011"/>
              <a:gd name="T3" fmla="*/ 316 h 961"/>
              <a:gd name="T4" fmla="*/ 1011 w 1011"/>
              <a:gd name="T5" fmla="*/ 367 h 961"/>
              <a:gd name="T6" fmla="*/ 759 w 1011"/>
              <a:gd name="T7" fmla="*/ 614 h 961"/>
              <a:gd name="T8" fmla="*/ 818 w 1011"/>
              <a:gd name="T9" fmla="*/ 961 h 961"/>
              <a:gd name="T10" fmla="*/ 506 w 1011"/>
              <a:gd name="T11" fmla="*/ 797 h 961"/>
              <a:gd name="T12" fmla="*/ 193 w 1011"/>
              <a:gd name="T13" fmla="*/ 961 h 961"/>
              <a:gd name="T14" fmla="*/ 252 w 1011"/>
              <a:gd name="T15" fmla="*/ 614 h 961"/>
              <a:gd name="T16" fmla="*/ 0 w 1011"/>
              <a:gd name="T17" fmla="*/ 367 h 961"/>
              <a:gd name="T18" fmla="*/ 350 w 1011"/>
              <a:gd name="T19" fmla="*/ 316 h 961"/>
              <a:gd name="T20" fmla="*/ 506 w 1011"/>
              <a:gd name="T21" fmla="*/ 0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11" h="961">
                <a:moveTo>
                  <a:pt x="506" y="0"/>
                </a:moveTo>
                <a:lnTo>
                  <a:pt x="662" y="316"/>
                </a:lnTo>
                <a:lnTo>
                  <a:pt x="1011" y="367"/>
                </a:lnTo>
                <a:lnTo>
                  <a:pt x="759" y="614"/>
                </a:lnTo>
                <a:lnTo>
                  <a:pt x="818" y="961"/>
                </a:lnTo>
                <a:lnTo>
                  <a:pt x="506" y="797"/>
                </a:lnTo>
                <a:lnTo>
                  <a:pt x="193" y="961"/>
                </a:lnTo>
                <a:lnTo>
                  <a:pt x="252" y="614"/>
                </a:lnTo>
                <a:lnTo>
                  <a:pt x="0" y="367"/>
                </a:lnTo>
                <a:lnTo>
                  <a:pt x="350" y="316"/>
                </a:lnTo>
                <a:lnTo>
                  <a:pt x="50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9" name="Freeform 123"/>
          <p:cNvSpPr>
            <a:spLocks/>
          </p:cNvSpPr>
          <p:nvPr/>
        </p:nvSpPr>
        <p:spPr bwMode="auto">
          <a:xfrm>
            <a:off x="5217418" y="5861692"/>
            <a:ext cx="400050" cy="382588"/>
          </a:xfrm>
          <a:custGeom>
            <a:avLst/>
            <a:gdLst>
              <a:gd name="T0" fmla="*/ 506 w 1011"/>
              <a:gd name="T1" fmla="*/ 0 h 961"/>
              <a:gd name="T2" fmla="*/ 662 w 1011"/>
              <a:gd name="T3" fmla="*/ 316 h 961"/>
              <a:gd name="T4" fmla="*/ 1011 w 1011"/>
              <a:gd name="T5" fmla="*/ 367 h 961"/>
              <a:gd name="T6" fmla="*/ 759 w 1011"/>
              <a:gd name="T7" fmla="*/ 614 h 961"/>
              <a:gd name="T8" fmla="*/ 818 w 1011"/>
              <a:gd name="T9" fmla="*/ 961 h 961"/>
              <a:gd name="T10" fmla="*/ 506 w 1011"/>
              <a:gd name="T11" fmla="*/ 797 h 961"/>
              <a:gd name="T12" fmla="*/ 193 w 1011"/>
              <a:gd name="T13" fmla="*/ 961 h 961"/>
              <a:gd name="T14" fmla="*/ 252 w 1011"/>
              <a:gd name="T15" fmla="*/ 614 h 961"/>
              <a:gd name="T16" fmla="*/ 0 w 1011"/>
              <a:gd name="T17" fmla="*/ 367 h 961"/>
              <a:gd name="T18" fmla="*/ 350 w 1011"/>
              <a:gd name="T19" fmla="*/ 316 h 961"/>
              <a:gd name="T20" fmla="*/ 506 w 1011"/>
              <a:gd name="T21" fmla="*/ 0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11" h="961">
                <a:moveTo>
                  <a:pt x="506" y="0"/>
                </a:moveTo>
                <a:lnTo>
                  <a:pt x="662" y="316"/>
                </a:lnTo>
                <a:lnTo>
                  <a:pt x="1011" y="367"/>
                </a:lnTo>
                <a:lnTo>
                  <a:pt x="759" y="614"/>
                </a:lnTo>
                <a:lnTo>
                  <a:pt x="818" y="961"/>
                </a:lnTo>
                <a:lnTo>
                  <a:pt x="506" y="797"/>
                </a:lnTo>
                <a:lnTo>
                  <a:pt x="193" y="961"/>
                </a:lnTo>
                <a:lnTo>
                  <a:pt x="252" y="614"/>
                </a:lnTo>
                <a:lnTo>
                  <a:pt x="0" y="367"/>
                </a:lnTo>
                <a:lnTo>
                  <a:pt x="350" y="316"/>
                </a:lnTo>
                <a:lnTo>
                  <a:pt x="50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382342" y="6274111"/>
            <a:ext cx="12788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Rate our services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39FF-F588-4A2A-9166-FF109205A76D}" type="slidenum">
              <a:rPr lang="en-IN" smtClean="0"/>
              <a:t>1</a:t>
            </a:fld>
            <a:endParaRPr lang="en-IN" dirty="0"/>
          </a:p>
        </p:txBody>
      </p:sp>
      <p:sp>
        <p:nvSpPr>
          <p:cNvPr id="31" name="TextBox 30"/>
          <p:cNvSpPr txBox="1"/>
          <p:nvPr/>
        </p:nvSpPr>
        <p:spPr>
          <a:xfrm>
            <a:off x="3527588" y="3665095"/>
            <a:ext cx="30706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kern="0" dirty="0" smtClean="0">
                <a:solidFill>
                  <a:srgbClr val="000000"/>
                </a:solidFill>
                <a:latin typeface="Univers for KPMG" panose="020B0603020202020204" pitchFamily="34" charset="0"/>
              </a:rPr>
              <a:t>Integrating Departments</a:t>
            </a:r>
            <a:endParaRPr lang="en-US" sz="1600" b="1" kern="0" dirty="0" smtClean="0">
              <a:solidFill>
                <a:srgbClr val="000000"/>
              </a:solidFill>
              <a:latin typeface="Univers for KPMG" panose="020B0603020202020204" pitchFamily="34" charset="0"/>
            </a:endParaRPr>
          </a:p>
          <a:p>
            <a:endParaRPr lang="en-US" sz="1600" dirty="0" smtClean="0"/>
          </a:p>
          <a:p>
            <a:r>
              <a:rPr lang="en-US" sz="1600" dirty="0" smtClean="0"/>
              <a:t>Department </a:t>
            </a:r>
            <a:r>
              <a:rPr lang="en-US" sz="1600" dirty="0"/>
              <a:t>and District Wise </a:t>
            </a:r>
            <a:r>
              <a:rPr lang="en-US" sz="1600" dirty="0" smtClean="0"/>
              <a:t>Competitive index </a:t>
            </a:r>
            <a:r>
              <a:rPr lang="en-US" sz="1600" dirty="0"/>
              <a:t>to trigger healthy competition among departments to perform </a:t>
            </a:r>
            <a:r>
              <a:rPr lang="en-US" sz="1600" dirty="0">
                <a:solidFill>
                  <a:srgbClr val="FF0000"/>
                </a:solidFill>
              </a:rPr>
              <a:t>on key parameters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97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Univers for KPMG</vt:lpstr>
      <vt:lpstr>Office Theme</vt:lpstr>
      <vt:lpstr>PowerPoint Presentation</vt:lpstr>
    </vt:vector>
  </TitlesOfParts>
  <Company>KPMG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</cp:revision>
  <dcterms:created xsi:type="dcterms:W3CDTF">2017-07-29T04:30:18Z</dcterms:created>
  <dcterms:modified xsi:type="dcterms:W3CDTF">2017-07-29T04:31:02Z</dcterms:modified>
</cp:coreProperties>
</file>