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7"/>
  </p:notesMasterIdLst>
  <p:handoutMasterIdLst>
    <p:handoutMasterId r:id="rId18"/>
  </p:handoutMasterIdLst>
  <p:sldIdLst>
    <p:sldId id="284" r:id="rId2"/>
    <p:sldId id="443" r:id="rId3"/>
    <p:sldId id="444" r:id="rId4"/>
    <p:sldId id="445" r:id="rId5"/>
    <p:sldId id="446" r:id="rId6"/>
    <p:sldId id="447" r:id="rId7"/>
    <p:sldId id="426" r:id="rId8"/>
    <p:sldId id="428" r:id="rId9"/>
    <p:sldId id="448" r:id="rId10"/>
    <p:sldId id="449" r:id="rId11"/>
    <p:sldId id="450" r:id="rId12"/>
    <p:sldId id="451" r:id="rId13"/>
    <p:sldId id="452" r:id="rId14"/>
    <p:sldId id="453" r:id="rId15"/>
    <p:sldId id="440" r:id="rId16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CDD9EA"/>
    <a:srgbClr val="42BA97"/>
    <a:srgbClr val="268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6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08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3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E6778B3-7636-4C2D-94E1-BE30ED9EEC7F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9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3" y="8829969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32C6281-C0D2-45ED-8D96-898434778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19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CE81A85-6F23-4B90-96AC-F9CA0AA0119F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9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3" y="8829969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5F98580-4A1F-48B9-95F3-9D47698922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41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9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646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Captu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057376" y="6064471"/>
            <a:ext cx="1103194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aptu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057376" y="6064471"/>
            <a:ext cx="1103194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28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5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99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8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84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A019736-74C8-44DF-B936-C7CFB8BEACAB}" type="datetimeFigureOut">
              <a:rPr lang="en-US" smtClean="0"/>
              <a:pPr/>
              <a:t>15/11/2016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CBB2E9-B3CB-4918-AEEB-ABBB9A8B3B1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32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6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havat.gov.i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26" y="5067229"/>
            <a:ext cx="11487665" cy="1506566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Features of -online tax return filing and other best practices- in the department of sales tax, </a:t>
            </a:r>
            <a:r>
              <a:rPr lang="en-US" sz="4000" dirty="0" err="1" smtClean="0"/>
              <a:t>maharashtra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00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027" y="230989"/>
            <a:ext cx="11277600" cy="815216"/>
          </a:xfrm>
        </p:spPr>
        <p:txBody>
          <a:bodyPr>
            <a:normAutofit/>
          </a:bodyPr>
          <a:lstStyle/>
          <a:p>
            <a:r>
              <a:rPr lang="en-US" sz="3600" dirty="0"/>
              <a:t>Online end-to-end 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701" y="1256271"/>
            <a:ext cx="9720073" cy="4609070"/>
          </a:xfrm>
        </p:spPr>
        <p:txBody>
          <a:bodyPr vert="horz" lIns="45720" tIns="45720" rIns="45720" bIns="45720" rtlCol="0"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Single Application for all Acts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Integration with third party agencies such as NSDL, Electricity Companies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Online uploading of documents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No physical contact required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Electronic payment of Registration Fee</a:t>
            </a:r>
          </a:p>
          <a:p>
            <a:pPr marL="742950" indent="-742950">
              <a:buFont typeface="+mj-lt"/>
              <a:buAutoNum type="alphaLcParenR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603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027" y="230989"/>
            <a:ext cx="11277600" cy="815216"/>
          </a:xfrm>
        </p:spPr>
        <p:txBody>
          <a:bodyPr>
            <a:normAutofit/>
          </a:bodyPr>
          <a:lstStyle/>
          <a:p>
            <a:r>
              <a:rPr lang="en-US" sz="3600" dirty="0"/>
              <a:t>Direct credit of refund </a:t>
            </a:r>
            <a:r>
              <a:rPr lang="en-US" sz="3600" dirty="0" smtClean="0"/>
              <a:t>-to </a:t>
            </a:r>
            <a:r>
              <a:rPr lang="en-US" sz="3600" dirty="0"/>
              <a:t>dealers account through NEFT.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701" y="1256271"/>
            <a:ext cx="9720073" cy="4609070"/>
          </a:xfrm>
        </p:spPr>
        <p:txBody>
          <a:bodyPr vert="horz" lIns="45720" tIns="45720" rIns="45720" bIns="45720" rtlCol="0"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No physical contact for refund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Direct credit of refund to dealers Bank Account through NEFT in T+1 days.</a:t>
            </a:r>
          </a:p>
        </p:txBody>
      </p:sp>
    </p:spTree>
    <p:extLst>
      <p:ext uri="{BB962C8B-B14F-4D97-AF65-F5344CB8AC3E}">
        <p14:creationId xmlns:p14="http://schemas.microsoft.com/office/powerpoint/2010/main" val="14298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027" y="230989"/>
            <a:ext cx="11277600" cy="815216"/>
          </a:xfrm>
        </p:spPr>
        <p:txBody>
          <a:bodyPr>
            <a:normAutofit/>
          </a:bodyPr>
          <a:lstStyle/>
          <a:p>
            <a:r>
              <a:rPr lang="en-US" sz="3600" dirty="0"/>
              <a:t>e-CST Declarations end to end automated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701" y="1256271"/>
            <a:ext cx="9720073" cy="4609070"/>
          </a:xfrm>
        </p:spPr>
        <p:txBody>
          <a:bodyPr vert="horz" lIns="45720" tIns="45720" rIns="45720" bIns="45720" rtlCol="0"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End-to-end online process for issuance of online e-CST Declarations 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No physical presence is required</a:t>
            </a:r>
          </a:p>
        </p:txBody>
      </p:sp>
    </p:spTree>
    <p:extLst>
      <p:ext uri="{BB962C8B-B14F-4D97-AF65-F5344CB8AC3E}">
        <p14:creationId xmlns:p14="http://schemas.microsoft.com/office/powerpoint/2010/main" val="114154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027" y="230989"/>
            <a:ext cx="11277600" cy="815216"/>
          </a:xfrm>
        </p:spPr>
        <p:txBody>
          <a:bodyPr>
            <a:normAutofit/>
          </a:bodyPr>
          <a:lstStyle/>
          <a:p>
            <a:r>
              <a:rPr lang="en-US" sz="3600" dirty="0"/>
              <a:t>CDA and Risk Based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701" y="1256271"/>
            <a:ext cx="9720073" cy="4609070"/>
          </a:xfrm>
        </p:spPr>
        <p:txBody>
          <a:bodyPr vert="horz" lIns="45720" tIns="45720" rIns="45720" bIns="45720" rtlCol="0"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Risk Based automatic selection of cases for assessment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Dealers presence is not required if they accept and discharge the liability</a:t>
            </a:r>
          </a:p>
        </p:txBody>
      </p:sp>
    </p:spTree>
    <p:extLst>
      <p:ext uri="{BB962C8B-B14F-4D97-AF65-F5344CB8AC3E}">
        <p14:creationId xmlns:p14="http://schemas.microsoft.com/office/powerpoint/2010/main" val="29354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027" y="230989"/>
            <a:ext cx="11277600" cy="815216"/>
          </a:xfrm>
        </p:spPr>
        <p:txBody>
          <a:bodyPr>
            <a:normAutofit/>
          </a:bodyPr>
          <a:lstStyle/>
          <a:p>
            <a:r>
              <a:rPr lang="en-US" sz="3600" dirty="0"/>
              <a:t>Advance Ruling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701" y="1256271"/>
            <a:ext cx="9720073" cy="4609070"/>
          </a:xfrm>
        </p:spPr>
        <p:txBody>
          <a:bodyPr vert="horz" lIns="45720" tIns="45720" rIns="45720" bIns="45720" rtlCol="0"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Dealer can get ruling in advance before effecting transaction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/>
              <a:t>Reduction in future litigations </a:t>
            </a:r>
          </a:p>
        </p:txBody>
      </p:sp>
    </p:spTree>
    <p:extLst>
      <p:ext uri="{BB962C8B-B14F-4D97-AF65-F5344CB8AC3E}">
        <p14:creationId xmlns:p14="http://schemas.microsoft.com/office/powerpoint/2010/main" val="324673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1024129" y="1527048"/>
            <a:ext cx="9720073" cy="402336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9600" dirty="0"/>
              <a:t>Thank You</a:t>
            </a:r>
            <a:endParaRPr lang="en-IN" sz="9600" dirty="0"/>
          </a:p>
        </p:txBody>
      </p:sp>
      <p:sp>
        <p:nvSpPr>
          <p:cNvPr id="4301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43" indent="-28574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88" indent="-22859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84" indent="-22859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379" indent="-22859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575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770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966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161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179F1C-1F46-4960-A49F-9AD7256B8019}" type="datetime3">
              <a:rPr lang="en-US" smtClean="0">
                <a:solidFill>
                  <a:srgbClr val="000000"/>
                </a:solidFill>
              </a:rPr>
              <a:pPr eaLnBrk="1" hangingPunct="1"/>
              <a:t>15 November 2016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MSTD e- Governance</a:t>
            </a:r>
            <a:endParaRPr lang="en-US"/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43" indent="-28574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88" indent="-22859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84" indent="-22859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379" indent="-22859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575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770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966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161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9D3363-0957-4B9C-B960-056105F203E5}" type="slidenum">
              <a:rPr lang="en-US" smtClean="0">
                <a:solidFill>
                  <a:srgbClr val="000000"/>
                </a:solidFill>
              </a:rPr>
              <a:pPr eaLnBrk="1" hangingPunct="1"/>
              <a:t>15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74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395747"/>
            <a:ext cx="9998099" cy="50948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Online RETURN filing process (1/2)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Abadi MT Condensed Light" panose="020B03060301010101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905235"/>
            <a:ext cx="9998099" cy="5952765"/>
          </a:xfrm>
        </p:spPr>
        <p:txBody>
          <a:bodyPr>
            <a:noAutofit/>
          </a:bodyPr>
          <a:lstStyle/>
          <a:p>
            <a:pPr marL="228600" indent="-228600">
              <a:buFont typeface="Wingdings" panose="05000000000000000000" pitchFamily="2" charset="2"/>
              <a:buChar char="§"/>
            </a:pPr>
            <a:r>
              <a:rPr lang="en-US" sz="1800" dirty="0" smtClean="0"/>
              <a:t>The Department of sales Tax, Maharashtra has implemented the new system of return filing system for the period starting from 01/04/2016.</a:t>
            </a:r>
          </a:p>
          <a:p>
            <a:pPr marL="228600" indent="-228600">
              <a:buFont typeface="Wingdings" panose="05000000000000000000" pitchFamily="2" charset="2"/>
              <a:buChar char="§"/>
            </a:pPr>
            <a:r>
              <a:rPr lang="en-US" sz="1800" dirty="0" smtClean="0"/>
              <a:t>In </a:t>
            </a:r>
            <a:r>
              <a:rPr lang="en-US" sz="1800" dirty="0"/>
              <a:t>the new </a:t>
            </a:r>
            <a:r>
              <a:rPr lang="en-US" sz="1800" dirty="0" smtClean="0"/>
              <a:t>process---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 single Return template has been developed for all the return types under VAT and CST.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 dealer is required download Return Template from the web site of the sales tax department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This template contains annexures of sales and purchases in Excel format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Dealer will fill </a:t>
            </a:r>
            <a:r>
              <a:rPr lang="en-US" dirty="0" smtClean="0"/>
              <a:t>invoice </a:t>
            </a:r>
            <a:r>
              <a:rPr lang="en-US" dirty="0"/>
              <a:t>wise information in the </a:t>
            </a:r>
            <a:r>
              <a:rPr lang="en-US" dirty="0" smtClean="0"/>
              <a:t>annexures.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dealer can copy the information from sales and purchases from register and paste in the template.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After validation of the data, the template </a:t>
            </a:r>
            <a:r>
              <a:rPr lang="en-US" dirty="0"/>
              <a:t>itself prepares all </a:t>
            </a:r>
            <a:r>
              <a:rPr lang="en-US" dirty="0" smtClean="0"/>
              <a:t>return </a:t>
            </a:r>
            <a:r>
              <a:rPr lang="en-US" dirty="0"/>
              <a:t>types under VAT and </a:t>
            </a:r>
            <a:r>
              <a:rPr lang="en-US" dirty="0" smtClean="0"/>
              <a:t>CST </a:t>
            </a:r>
            <a:r>
              <a:rPr lang="en-US" dirty="0"/>
              <a:t>selected </a:t>
            </a:r>
            <a:r>
              <a:rPr lang="en-US" dirty="0" smtClean="0"/>
              <a:t>by the dealer.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dealer has only to key in the details of taxable sales tax rate wise, tax paid purchase, set off retentions. Rest all other fields and his tax liability/refund claim is automatically generated/calculated in the return forms auto-populated by the template. Thus, 90 </a:t>
            </a:r>
            <a:r>
              <a:rPr lang="en-US" dirty="0"/>
              <a:t>percent of return in excel format will be auto prepared from auto summarization of sales and purchase annex </a:t>
            </a:r>
            <a:r>
              <a:rPr lang="en-US" dirty="0" smtClean="0"/>
              <a:t>values.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.txt file will be </a:t>
            </a:r>
            <a:r>
              <a:rPr lang="en-US" dirty="0" smtClean="0"/>
              <a:t>created after second validation.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entire process of filling up of sales and purchase annexures to creation of .txt file is </a:t>
            </a:r>
            <a:r>
              <a:rPr lang="en-US" b="1" dirty="0" smtClean="0"/>
              <a:t>offline.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28600" indent="-2286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28600" indent="-228600">
              <a:buFont typeface="Wingdings" panose="05000000000000000000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321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395747"/>
            <a:ext cx="9998099" cy="50948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Online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RETURN filing process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(2/2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905235"/>
            <a:ext cx="9998099" cy="5952765"/>
          </a:xfrm>
        </p:spPr>
        <p:txBody>
          <a:bodyPr>
            <a:noAutofit/>
          </a:bodyPr>
          <a:lstStyle/>
          <a:p>
            <a:pPr marL="228600" indent="-228600">
              <a:buFont typeface="Wingdings" panose="05000000000000000000" pitchFamily="2" charset="2"/>
              <a:buChar char="§"/>
            </a:pPr>
            <a:r>
              <a:rPr lang="en-US" sz="1800" dirty="0" smtClean="0"/>
              <a:t>In the new process </a:t>
            </a:r>
            <a:r>
              <a:rPr lang="en-US" sz="1800" dirty="0" err="1" smtClean="0"/>
              <a:t>contd</a:t>
            </a:r>
            <a:r>
              <a:rPr lang="en-US" sz="1800" dirty="0" smtClean="0"/>
              <a:t> ---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dealer has to log in to the website using his credentials.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dealer has to upload  .txt file on the </a:t>
            </a:r>
            <a:r>
              <a:rPr lang="en-US" dirty="0" smtClean="0"/>
              <a:t>website 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Draft pdf file is generated by the system and displayed to the dealer.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If dealer finds this draft return as correct, then he has to press submit button. At this point of time, return of the dealer gets submitted finally.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dealer gets message on </a:t>
            </a:r>
            <a:r>
              <a:rPr lang="en-US" dirty="0"/>
              <a:t>his mobile </a:t>
            </a:r>
            <a:r>
              <a:rPr lang="en-US" dirty="0" smtClean="0"/>
              <a:t>registered on the system about successful submission of the return.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Simultaneously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dealer gets message on his </a:t>
            </a:r>
            <a:r>
              <a:rPr lang="en-US" dirty="0" smtClean="0"/>
              <a:t>e-mail registered </a:t>
            </a:r>
            <a:r>
              <a:rPr lang="en-US" dirty="0"/>
              <a:t>on the system about successful submission of the </a:t>
            </a:r>
            <a:r>
              <a:rPr lang="en-US" dirty="0" smtClean="0"/>
              <a:t>return along with the acknowledgement of the return so filed by him.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28600" indent="-2286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28600" indent="-228600">
              <a:buFont typeface="Wingdings" panose="05000000000000000000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628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395747"/>
            <a:ext cx="9998099" cy="50948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Key features of new process of return filing (1/2)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Abadi MT Condensed Light" panose="020B03060301010101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905235"/>
            <a:ext cx="9998099" cy="5952765"/>
          </a:xfrm>
        </p:spPr>
        <p:txBody>
          <a:bodyPr>
            <a:noAutofit/>
          </a:bodyPr>
          <a:lstStyle/>
          <a:p>
            <a:pPr marL="228600" indent="-228600">
              <a:buFont typeface="Wingdings" panose="05000000000000000000" pitchFamily="2" charset="2"/>
              <a:buChar char="§"/>
            </a:pPr>
            <a:r>
              <a:rPr lang="en-US" sz="1800" dirty="0" smtClean="0"/>
              <a:t>The new system of filing of returns developed by the Department has some peculiar features--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Return preparation .</a:t>
            </a:r>
          </a:p>
          <a:p>
            <a:pPr lvl="2"/>
            <a:r>
              <a:rPr lang="en-US" sz="2000" dirty="0" smtClean="0"/>
              <a:t>requirement of the dealer to prepare  has been done away with. </a:t>
            </a:r>
          </a:p>
          <a:p>
            <a:pPr lvl="2"/>
            <a:r>
              <a:rPr lang="en-US" sz="2000" dirty="0" smtClean="0"/>
              <a:t>The same is prepared by automatically on the basis of data filled in by the dealer.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ITC report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ITC Report will be available for the dealer on the system even before submission of return.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The dealer can verify his ITC report TIN wise as well as invoice wise.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It will be  available for the dealer on the portal on real time basis.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He </a:t>
            </a:r>
            <a:r>
              <a:rPr lang="en-US" sz="2000" dirty="0"/>
              <a:t>can verify this for his suppliers as well as customers. </a:t>
            </a:r>
            <a:endParaRPr lang="en-US" sz="20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In case of mismatch , the </a:t>
            </a:r>
            <a:r>
              <a:rPr lang="en-US" sz="2000" dirty="0"/>
              <a:t>dealer claiming ITC will follow up his suppliers for compliance of return filing and tax payment. </a:t>
            </a:r>
            <a:endParaRPr lang="en-US" sz="20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The time for cross verification of sales and respective purchase on which ITC claimed is reduced from 2 years to maximum 3 months.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This has created </a:t>
            </a:r>
            <a:r>
              <a:rPr lang="en-US" sz="2000" dirty="0"/>
              <a:t>a self policing mechanism among the </a:t>
            </a:r>
            <a:r>
              <a:rPr lang="en-US" sz="2000" dirty="0" smtClean="0"/>
              <a:t>dealers resulting in </a:t>
            </a:r>
            <a:r>
              <a:rPr lang="en-US" sz="2000" dirty="0"/>
              <a:t>efficient follow up of the defaulting </a:t>
            </a:r>
            <a:r>
              <a:rPr lang="en-US" sz="2000" dirty="0" smtClean="0"/>
              <a:t>dealers.</a:t>
            </a:r>
            <a:endParaRPr lang="en-US" sz="2000" dirty="0"/>
          </a:p>
          <a:p>
            <a:pPr marL="228600" indent="-2286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28600" indent="-228600">
              <a:buFont typeface="Wingdings" panose="05000000000000000000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32902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395747"/>
            <a:ext cx="9998099" cy="50948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Key features of new process of return filing (2/2)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Abadi MT Condensed Light" panose="020B03060301010101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905235"/>
            <a:ext cx="9998099" cy="5952765"/>
          </a:xfrm>
        </p:spPr>
        <p:txBody>
          <a:bodyPr>
            <a:noAutofit/>
          </a:bodyPr>
          <a:lstStyle/>
          <a:p>
            <a:pPr marL="228600" indent="-228600">
              <a:buFont typeface="Wingdings" panose="05000000000000000000" pitchFamily="2" charset="2"/>
              <a:buChar char="§"/>
            </a:pPr>
            <a:r>
              <a:rPr lang="en-US" sz="1800" dirty="0" smtClean="0"/>
              <a:t>The new system of filing of returns developed by the Department has some peculiar features--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Ensuring Return compliance for previous periods :-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The dealer cannot jump the period of filing of returns </a:t>
            </a:r>
            <a:r>
              <a:rPr lang="en-US" dirty="0" err="1" smtClean="0"/>
              <a:t>i</a:t>
            </a:r>
            <a:r>
              <a:rPr lang="en-US" dirty="0" smtClean="0"/>
              <a:t>. e. the dealer cannot file the return of May before filing the return of April.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Ensure return compliance for previous period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Separate Application for CST declarations not required :-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the application for declarations under CST Act will be auto generated by the system</a:t>
            </a:r>
            <a:r>
              <a:rPr lang="en-US" dirty="0"/>
              <a:t> </a:t>
            </a:r>
            <a:r>
              <a:rPr lang="en-US" dirty="0" smtClean="0"/>
              <a:t>as </a:t>
            </a:r>
            <a:r>
              <a:rPr lang="en-US" dirty="0"/>
              <a:t>Since the invoice wise data is captured, 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The need for filing separate application for the same has been done away with.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Separate Application for </a:t>
            </a:r>
            <a:r>
              <a:rPr lang="en-US" dirty="0" smtClean="0"/>
              <a:t>Refund </a:t>
            </a:r>
            <a:r>
              <a:rPr lang="en-US" dirty="0"/>
              <a:t>not required :-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the application for </a:t>
            </a:r>
            <a:r>
              <a:rPr lang="en-US" dirty="0" smtClean="0"/>
              <a:t>refund will </a:t>
            </a:r>
            <a:r>
              <a:rPr lang="en-US" dirty="0"/>
              <a:t>be auto generated by the system as Since the invoice wise data is captured,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The need for filing separate application for the same has been done away with. 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The dealer will immediately come to know the allowable refund thereafter.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28600" indent="-2286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28600" indent="-228600">
              <a:buFont typeface="Wingdings" panose="05000000000000000000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14656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317" y="222751"/>
            <a:ext cx="9720072" cy="683411"/>
          </a:xfrm>
        </p:spPr>
        <p:txBody>
          <a:bodyPr>
            <a:normAutofit fontScale="90000"/>
          </a:bodyPr>
          <a:lstStyle/>
          <a:p>
            <a:r>
              <a:rPr lang="en-IN" sz="5400" dirty="0" smtClean="0">
                <a:solidFill>
                  <a:schemeClr val="dk1"/>
                </a:solidFill>
              </a:rPr>
              <a:t/>
            </a:r>
            <a:br>
              <a:rPr lang="en-IN" sz="5400" dirty="0" smtClean="0">
                <a:solidFill>
                  <a:schemeClr val="dk1"/>
                </a:solidFill>
              </a:rPr>
            </a:br>
            <a:r>
              <a:rPr lang="en-IN" sz="4000" dirty="0" smtClean="0">
                <a:solidFill>
                  <a:schemeClr val="dk1"/>
                </a:solidFill>
              </a:rPr>
              <a:t>Comparison of old system with New system</a:t>
            </a:r>
            <a:r>
              <a:rPr lang="en-IN" sz="5400" dirty="0" smtClean="0">
                <a:solidFill>
                  <a:schemeClr val="dk1"/>
                </a:solidFill>
              </a:rPr>
              <a:t/>
            </a:r>
            <a:br>
              <a:rPr lang="en-IN" sz="5400" dirty="0" smtClean="0">
                <a:solidFill>
                  <a:schemeClr val="dk1"/>
                </a:solidFill>
              </a:rPr>
            </a:b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064348"/>
              </p:ext>
            </p:extLst>
          </p:nvPr>
        </p:nvGraphicFramePr>
        <p:xfrm>
          <a:off x="403655" y="1058562"/>
          <a:ext cx="10915134" cy="320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350"/>
                <a:gridCol w="4701731"/>
                <a:gridCol w="4366053"/>
              </a:tblGrid>
              <a:tr h="344853">
                <a:tc gridSpan="3">
                  <a:txBody>
                    <a:bodyPr/>
                    <a:lstStyle/>
                    <a:p>
                      <a:pPr marL="457200" marR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71901">
                <a:tc>
                  <a:txBody>
                    <a:bodyPr/>
                    <a:lstStyle/>
                    <a:p>
                      <a:pPr marL="457200" marR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Particulars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Old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System</a:t>
                      </a:r>
                    </a:p>
                  </a:txBody>
                  <a:tcPr marL="9525" marR="9525" marT="9525" marB="0" anchor="b"/>
                </a:tc>
              </a:tr>
              <a:tr h="679598"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Preparation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 filling of all the return fields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10% filling of total return fields</a:t>
                      </a:r>
                      <a:b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90% auto population of returns</a:t>
                      </a:r>
                    </a:p>
                  </a:txBody>
                  <a:tcPr marL="9525" marR="9525" marT="9525" marB="0"/>
                </a:tc>
              </a:tr>
              <a:tr h="679598"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 filing process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Separate for each form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 process of return filing for all forms together</a:t>
                      </a:r>
                    </a:p>
                  </a:txBody>
                  <a:tcPr marL="9525" marR="9525" marT="9525" marB="0"/>
                </a:tc>
              </a:tr>
              <a:tr h="679598"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Payment with returns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Separate process of making payment and filing returns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 filing integrated with payment process</a:t>
                      </a:r>
                    </a:p>
                  </a:txBody>
                  <a:tcPr marL="9525" marR="9525" marT="9525" marB="0"/>
                </a:tc>
              </a:tr>
              <a:tr h="344853"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More time required for above reasons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marR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Substantial saving of time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11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03" y="173325"/>
            <a:ext cx="11294076" cy="71555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Online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Payment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Abadi MT Condensed Light" panose="020B03060301010101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604" y="1012442"/>
            <a:ext cx="9720073" cy="50085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Dealer will log on to </a:t>
            </a:r>
            <a:r>
              <a:rPr lang="en-US" sz="2000" dirty="0">
                <a:hlinkClick r:id="rId2"/>
              </a:rPr>
              <a:t>www.mahavat.gov.in</a:t>
            </a:r>
            <a:r>
              <a:rPr lang="en-US" sz="2000" dirty="0"/>
              <a:t> and upload this .txt file. This one step </a:t>
            </a:r>
            <a:r>
              <a:rPr lang="en-US" sz="2000" b="1" dirty="0"/>
              <a:t>online </a:t>
            </a:r>
            <a:r>
              <a:rPr lang="en-US" sz="2000" dirty="0"/>
              <a:t>Return filing is over at this point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On the same screen dealer will ‘Proceed to pay’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He may make payment of taxes due with return. He may choose to pay </a:t>
            </a:r>
            <a:r>
              <a:rPr lang="en-US" sz="2000" dirty="0" smtClean="0"/>
              <a:t>later.</a:t>
            </a:r>
          </a:p>
          <a:p>
            <a:pPr marL="128016" lvl="1" indent="0">
              <a:buNone/>
            </a:pPr>
            <a:endParaRPr lang="en-US" sz="1600" dirty="0"/>
          </a:p>
          <a:p>
            <a:pPr marL="128016" lvl="1" indent="0">
              <a:buNone/>
            </a:pPr>
            <a:r>
              <a:rPr lang="en-US" sz="2800" dirty="0"/>
              <a:t>E payments-more options</a:t>
            </a:r>
            <a:r>
              <a:rPr lang="en-US" sz="1600" dirty="0" smtClean="0"/>
              <a:t>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Payment of VAT, CST, PT, ET, SCPT, Luxury Tax can be made through Payment Gateways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GRAS and SBI e-Pay to be the Payment Gateways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More Banks available for payment.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/>
              <a:t>Include Co-operative/Private Sector Banks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Real time confirmation of the payments to the Department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Online reconciliation of receipts- proper and timely credit of the payments.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7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027" y="230989"/>
            <a:ext cx="11277600" cy="81521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OTHER BEST PRACTICES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Abadi MT Condensed Light" panose="020B03060301010101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701" y="1256271"/>
            <a:ext cx="9720073" cy="460907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Billing Software for dealers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Online end-to-end Registration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Direct credit of refund amount to dealers account through NEFT.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</a:t>
            </a:r>
            <a:r>
              <a:rPr lang="en-US" dirty="0" smtClean="0"/>
              <a:t>-CST Declarations end to end automated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Advance Ruling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CDA and Risk Based Assessment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27101" y="1408671"/>
            <a:ext cx="9720073" cy="460907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sz="4200" b="1" dirty="0" smtClean="0"/>
              <a:t/>
            </a:r>
            <a:br>
              <a:rPr lang="en-US" sz="42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1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027" y="230989"/>
            <a:ext cx="11277600" cy="81521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Abadi MT Condensed Light" panose="020B0306030101010103" pitchFamily="34" charset="0"/>
              </a:rPr>
              <a:t>BILLING SOFTWARE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Abadi MT Condensed Light" panose="020B03060301010101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701" y="1256271"/>
            <a:ext cx="9720073" cy="460907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2800" b="1" dirty="0" smtClean="0"/>
              <a:t>Freely available to dealer from the MSTD Portal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 smtClean="0"/>
              <a:t>Dealers can generate invoices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 smtClean="0"/>
              <a:t>Dealer can create Sale and </a:t>
            </a:r>
            <a:r>
              <a:rPr lang="en-US" sz="2800" b="1" smtClean="0"/>
              <a:t>Purchase Annexures </a:t>
            </a:r>
            <a:r>
              <a:rPr lang="en-US" sz="2800" b="1" dirty="0" smtClean="0"/>
              <a:t>for filing of return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2800" b="1" dirty="0" smtClean="0"/>
              <a:t>It is very useful for small dealers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242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5326</TotalTime>
  <Words>1113</Words>
  <Application>Microsoft Office PowerPoint</Application>
  <PresentationFormat>Widescreen</PresentationFormat>
  <Paragraphs>117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Abadi MT Condensed Light</vt:lpstr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Features of -online tax return filing and other best practices- in the department of sales tax, maharashtra</vt:lpstr>
      <vt:lpstr>Online RETURN filing process (1/2)</vt:lpstr>
      <vt:lpstr>Online RETURN filing process (2/2)</vt:lpstr>
      <vt:lpstr>Key features of new process of return filing (1/2)</vt:lpstr>
      <vt:lpstr>Key features of new process of return filing (2/2)</vt:lpstr>
      <vt:lpstr> Comparison of old system with New system </vt:lpstr>
      <vt:lpstr>Online Payment</vt:lpstr>
      <vt:lpstr>OTHER BEST PRACTICES</vt:lpstr>
      <vt:lpstr>BILLING SOFTWARE</vt:lpstr>
      <vt:lpstr>Online end-to-end Registration</vt:lpstr>
      <vt:lpstr>Direct credit of refund -to dealers account through NEFT.</vt:lpstr>
      <vt:lpstr>e-CST Declarations end to end automated</vt:lpstr>
      <vt:lpstr>CDA and Risk Based Assessment</vt:lpstr>
      <vt:lpstr>Advance Ruling</vt:lpstr>
      <vt:lpstr>PowerPoint Presentation</vt:lpstr>
    </vt:vector>
  </TitlesOfParts>
  <Company>KPMG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DIPPP Assessment 2016</dc:title>
  <dc:creator>Satpathy, Sananda</dc:creator>
  <cp:lastModifiedBy>mahavikas1</cp:lastModifiedBy>
  <cp:revision>448</cp:revision>
  <cp:lastPrinted>2016-11-15T08:31:18Z</cp:lastPrinted>
  <dcterms:created xsi:type="dcterms:W3CDTF">2016-06-24T06:22:40Z</dcterms:created>
  <dcterms:modified xsi:type="dcterms:W3CDTF">2016-11-15T08:46:52Z</dcterms:modified>
</cp:coreProperties>
</file>